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0"/>
  </p:notesMasterIdLst>
  <p:handoutMasterIdLst>
    <p:handoutMasterId r:id="rId71"/>
  </p:handoutMasterIdLst>
  <p:sldIdLst>
    <p:sldId id="256" r:id="rId2"/>
    <p:sldId id="620" r:id="rId3"/>
    <p:sldId id="621" r:id="rId4"/>
    <p:sldId id="623" r:id="rId5"/>
    <p:sldId id="622" r:id="rId6"/>
    <p:sldId id="625" r:id="rId7"/>
    <p:sldId id="626" r:id="rId8"/>
    <p:sldId id="627" r:id="rId9"/>
    <p:sldId id="630" r:id="rId10"/>
    <p:sldId id="628" r:id="rId11"/>
    <p:sldId id="629" r:id="rId12"/>
    <p:sldId id="631" r:id="rId13"/>
    <p:sldId id="643" r:id="rId14"/>
    <p:sldId id="644" r:id="rId15"/>
    <p:sldId id="632" r:id="rId16"/>
    <p:sldId id="648" r:id="rId17"/>
    <p:sldId id="649" r:id="rId18"/>
    <p:sldId id="637" r:id="rId19"/>
    <p:sldId id="437" r:id="rId20"/>
    <p:sldId id="639" r:id="rId21"/>
    <p:sldId id="641" r:id="rId22"/>
    <p:sldId id="354" r:id="rId23"/>
    <p:sldId id="340" r:id="rId24"/>
    <p:sldId id="650" r:id="rId25"/>
    <p:sldId id="319" r:id="rId26"/>
    <p:sldId id="652" r:id="rId27"/>
    <p:sldId id="385" r:id="rId28"/>
    <p:sldId id="640" r:id="rId29"/>
    <p:sldId id="372" r:id="rId30"/>
    <p:sldId id="646" r:id="rId31"/>
    <p:sldId id="356" r:id="rId32"/>
    <p:sldId id="344" r:id="rId33"/>
    <p:sldId id="357" r:id="rId34"/>
    <p:sldId id="651" r:id="rId35"/>
    <p:sldId id="647" r:id="rId36"/>
    <p:sldId id="619" r:id="rId37"/>
    <p:sldId id="635" r:id="rId38"/>
    <p:sldId id="636" r:id="rId39"/>
    <p:sldId id="642" r:id="rId40"/>
    <p:sldId id="391" r:id="rId41"/>
    <p:sldId id="611" r:id="rId42"/>
    <p:sldId id="318" r:id="rId43"/>
    <p:sldId id="638" r:id="rId44"/>
    <p:sldId id="324" r:id="rId45"/>
    <p:sldId id="325" r:id="rId46"/>
    <p:sldId id="377" r:id="rId47"/>
    <p:sldId id="317" r:id="rId48"/>
    <p:sldId id="329" r:id="rId49"/>
    <p:sldId id="358" r:id="rId50"/>
    <p:sldId id="388" r:id="rId51"/>
    <p:sldId id="359" r:id="rId52"/>
    <p:sldId id="373" r:id="rId53"/>
    <p:sldId id="363" r:id="rId54"/>
    <p:sldId id="364" r:id="rId55"/>
    <p:sldId id="365" r:id="rId56"/>
    <p:sldId id="362" r:id="rId57"/>
    <p:sldId id="387" r:id="rId58"/>
    <p:sldId id="520" r:id="rId59"/>
    <p:sldId id="493" r:id="rId60"/>
    <p:sldId id="497" r:id="rId61"/>
    <p:sldId id="366" r:id="rId62"/>
    <p:sldId id="371" r:id="rId63"/>
    <p:sldId id="613" r:id="rId64"/>
    <p:sldId id="614" r:id="rId65"/>
    <p:sldId id="615" r:id="rId66"/>
    <p:sldId id="616" r:id="rId67"/>
    <p:sldId id="617" r:id="rId68"/>
    <p:sldId id="618"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2" autoAdjust="0"/>
    <p:restoredTop sz="94660"/>
  </p:normalViewPr>
  <p:slideViewPr>
    <p:cSldViewPr snapToGrid="0" snapToObjects="1">
      <p:cViewPr varScale="1">
        <p:scale>
          <a:sx n="102" d="100"/>
          <a:sy n="102" d="100"/>
        </p:scale>
        <p:origin x="-147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G:\Desigualdade%20Renda%20do%20Tranalh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Desigualdade%20Renda%20do%20Tranalh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Desigualdade%20Renda%20do%20Tranalh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estherdweck:Documents:OR%2053162%20-%20Esther%20Dweck.xls"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pt-BR"/>
              <a:t>Relação de Renda Média</a:t>
            </a:r>
            <a:r>
              <a:rPr lang="pt-BR" baseline="0"/>
              <a:t> entre os </a:t>
            </a:r>
            <a:r>
              <a:rPr lang="pt-BR"/>
              <a:t>10% mais ricos e 40% mais pobres</a:t>
            </a:r>
          </a:p>
        </c:rich>
      </c:tx>
      <c:layout/>
      <c:overlay val="0"/>
      <c:spPr>
        <a:noFill/>
        <a:ln>
          <a:noFill/>
        </a:ln>
        <a:effectLst/>
      </c:spPr>
    </c:title>
    <c:autoTitleDeleted val="0"/>
    <c:plotArea>
      <c:layout/>
      <c:lineChart>
        <c:grouping val="standard"/>
        <c:varyColors val="0"/>
        <c:ser>
          <c:idx val="0"/>
          <c:order val="0"/>
          <c:tx>
            <c:strRef>
              <c:f>Planilha1!$AD$1</c:f>
              <c:strCache>
                <c:ptCount val="1"/>
                <c:pt idx="0">
                  <c:v>10/40</c:v>
                </c:pt>
              </c:strCache>
            </c:strRef>
          </c:tx>
          <c:spPr>
            <a:ln w="28575" cap="rnd">
              <a:solidFill>
                <a:srgbClr val="002060"/>
              </a:solidFill>
              <a:round/>
            </a:ln>
            <a:effectLst/>
          </c:spPr>
          <c:marker>
            <c:symbol val="none"/>
          </c:marker>
          <c:cat>
            <c:numRef>
              <c:f>Planilha1!$AC$2:$AC$30</c:f>
              <c:numCache>
                <c:formatCode>mmm\-yy</c:formatCode>
                <c:ptCount val="29"/>
                <c:pt idx="0">
                  <c:v>40969.0</c:v>
                </c:pt>
                <c:pt idx="1">
                  <c:v>41061.0</c:v>
                </c:pt>
                <c:pt idx="2">
                  <c:v>41153.0</c:v>
                </c:pt>
                <c:pt idx="3">
                  <c:v>41244.0</c:v>
                </c:pt>
                <c:pt idx="4">
                  <c:v>41334.0</c:v>
                </c:pt>
                <c:pt idx="5">
                  <c:v>41426.0</c:v>
                </c:pt>
                <c:pt idx="6">
                  <c:v>41518.0</c:v>
                </c:pt>
                <c:pt idx="7">
                  <c:v>41609.0</c:v>
                </c:pt>
                <c:pt idx="8">
                  <c:v>41699.0</c:v>
                </c:pt>
                <c:pt idx="9">
                  <c:v>41791.0</c:v>
                </c:pt>
                <c:pt idx="10">
                  <c:v>41883.0</c:v>
                </c:pt>
                <c:pt idx="11">
                  <c:v>41974.0</c:v>
                </c:pt>
                <c:pt idx="12">
                  <c:v>42064.0</c:v>
                </c:pt>
                <c:pt idx="13">
                  <c:v>42156.0</c:v>
                </c:pt>
                <c:pt idx="14">
                  <c:v>42248.0</c:v>
                </c:pt>
                <c:pt idx="15">
                  <c:v>42339.0</c:v>
                </c:pt>
                <c:pt idx="16">
                  <c:v>42430.0</c:v>
                </c:pt>
                <c:pt idx="17">
                  <c:v>42522.0</c:v>
                </c:pt>
                <c:pt idx="18">
                  <c:v>42614.0</c:v>
                </c:pt>
                <c:pt idx="19">
                  <c:v>42705.0</c:v>
                </c:pt>
                <c:pt idx="20">
                  <c:v>42795.0</c:v>
                </c:pt>
                <c:pt idx="21">
                  <c:v>42887.0</c:v>
                </c:pt>
                <c:pt idx="22">
                  <c:v>42979.0</c:v>
                </c:pt>
                <c:pt idx="23">
                  <c:v>43070.0</c:v>
                </c:pt>
                <c:pt idx="24">
                  <c:v>43160.0</c:v>
                </c:pt>
                <c:pt idx="25">
                  <c:v>43252.0</c:v>
                </c:pt>
                <c:pt idx="26">
                  <c:v>43344.0</c:v>
                </c:pt>
                <c:pt idx="27">
                  <c:v>43435.0</c:v>
                </c:pt>
                <c:pt idx="28">
                  <c:v>43525.0</c:v>
                </c:pt>
              </c:numCache>
            </c:numRef>
          </c:cat>
          <c:val>
            <c:numRef>
              <c:f>Planilha1!$AD$2:$AD$30</c:f>
              <c:numCache>
                <c:formatCode>General</c:formatCode>
                <c:ptCount val="29"/>
                <c:pt idx="0">
                  <c:v>29.04592376143301</c:v>
                </c:pt>
                <c:pt idx="1">
                  <c:v>28.42151131952443</c:v>
                </c:pt>
                <c:pt idx="2">
                  <c:v>28.44317136984294</c:v>
                </c:pt>
                <c:pt idx="3">
                  <c:v>27.91946255538976</c:v>
                </c:pt>
                <c:pt idx="4">
                  <c:v>28.40074718715188</c:v>
                </c:pt>
                <c:pt idx="5">
                  <c:v>29.21978036632428</c:v>
                </c:pt>
                <c:pt idx="6">
                  <c:v>28.65469446860444</c:v>
                </c:pt>
                <c:pt idx="7">
                  <c:v>27.45176745089684</c:v>
                </c:pt>
                <c:pt idx="8">
                  <c:v>27.77032643434512</c:v>
                </c:pt>
                <c:pt idx="9">
                  <c:v>28.01868627839571</c:v>
                </c:pt>
                <c:pt idx="10">
                  <c:v>29.31463719365339</c:v>
                </c:pt>
                <c:pt idx="11">
                  <c:v>27.66304287792686</c:v>
                </c:pt>
                <c:pt idx="12">
                  <c:v>28.11179799284346</c:v>
                </c:pt>
                <c:pt idx="13">
                  <c:v>28.88934618128887</c:v>
                </c:pt>
                <c:pt idx="14">
                  <c:v>28.01740109773978</c:v>
                </c:pt>
                <c:pt idx="15">
                  <c:v>29.1740048376028</c:v>
                </c:pt>
                <c:pt idx="16">
                  <c:v>30.90548061640667</c:v>
                </c:pt>
                <c:pt idx="17">
                  <c:v>30.6246934953365</c:v>
                </c:pt>
                <c:pt idx="18">
                  <c:v>31.39993135104334</c:v>
                </c:pt>
                <c:pt idx="19">
                  <c:v>31.69633766554037</c:v>
                </c:pt>
                <c:pt idx="20">
                  <c:v>34.34172174195695</c:v>
                </c:pt>
                <c:pt idx="21">
                  <c:v>33.78042379842596</c:v>
                </c:pt>
                <c:pt idx="22">
                  <c:v>33.26436804680215</c:v>
                </c:pt>
                <c:pt idx="23">
                  <c:v>33.12302232053021</c:v>
                </c:pt>
                <c:pt idx="24">
                  <c:v>34.43030065621992</c:v>
                </c:pt>
                <c:pt idx="25">
                  <c:v>35.91532062347271</c:v>
                </c:pt>
                <c:pt idx="26">
                  <c:v>35.46916382830064</c:v>
                </c:pt>
                <c:pt idx="27">
                  <c:v>35.98057804856115</c:v>
                </c:pt>
                <c:pt idx="28">
                  <c:v>36.62956433116337</c:v>
                </c:pt>
              </c:numCache>
            </c:numRef>
          </c:val>
          <c:smooth val="0"/>
          <c:extLst xmlns:c16r2="http://schemas.microsoft.com/office/drawing/2015/06/chart">
            <c:ext xmlns:c16="http://schemas.microsoft.com/office/drawing/2014/chart" uri="{C3380CC4-5D6E-409C-BE32-E72D297353CC}">
              <c16:uniqueId val="{00000000-E24D-4111-B126-6A92650CA7C3}"/>
            </c:ext>
          </c:extLst>
        </c:ser>
        <c:dLbls>
          <c:showLegendKey val="0"/>
          <c:showVal val="0"/>
          <c:showCatName val="0"/>
          <c:showSerName val="0"/>
          <c:showPercent val="0"/>
          <c:showBubbleSize val="0"/>
        </c:dLbls>
        <c:marker val="1"/>
        <c:smooth val="0"/>
        <c:axId val="-2059061672"/>
        <c:axId val="-2059071896"/>
      </c:lineChart>
      <c:dateAx>
        <c:axId val="-205906167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59071896"/>
        <c:crosses val="autoZero"/>
        <c:auto val="1"/>
        <c:lblOffset val="100"/>
        <c:baseTimeUnit val="months"/>
      </c:dateAx>
      <c:valAx>
        <c:axId val="-2059071896"/>
        <c:scaling>
          <c:orientation val="minMax"/>
          <c:min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590616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ysClr val="windowText" lastClr="000000"/>
                </a:solidFill>
                <a:latin typeface="+mj-lt"/>
                <a:ea typeface="+mj-ea"/>
                <a:cs typeface="+mj-cs"/>
              </a:defRPr>
            </a:pPr>
            <a:r>
              <a:rPr lang="pt-BR" dirty="0"/>
              <a:t>Variação Acumulada Real da Renda</a:t>
            </a:r>
            <a:r>
              <a:rPr lang="pt-BR" baseline="0" dirty="0"/>
              <a:t> Média</a:t>
            </a:r>
            <a:r>
              <a:rPr lang="pt-BR" dirty="0"/>
              <a:t> </a:t>
            </a:r>
          </a:p>
        </c:rich>
      </c:tx>
      <c:layout>
        <c:manualLayout>
          <c:xMode val="edge"/>
          <c:yMode val="edge"/>
          <c:x val="0.104"/>
          <c:y val="0.0509259259259259"/>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2060"/>
              </a:solidFill>
              <a:ln>
                <a:solidFill>
                  <a:srgbClr val="002060"/>
                </a:solidFill>
              </a:ln>
              <a:effectLst/>
            </c:spPr>
            <c:extLst xmlns:c16r2="http://schemas.microsoft.com/office/drawing/2015/06/chart">
              <c:ext xmlns:c16="http://schemas.microsoft.com/office/drawing/2014/chart" uri="{C3380CC4-5D6E-409C-BE32-E72D297353CC}">
                <c16:uniqueId val="{00000001-1EF1-4D73-8EAA-F83119EA0A63}"/>
              </c:ext>
            </c:extLst>
          </c:dPt>
          <c:dPt>
            <c:idx val="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2-1EF1-4D73-8EAA-F83119EA0A63}"/>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EF1-4D73-8EAA-F83119EA0A63}"/>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4-1EF1-4D73-8EAA-F83119EA0A63}"/>
              </c:ext>
            </c:extLst>
          </c:dPt>
          <c:dPt>
            <c:idx val="4"/>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5-1EF1-4D73-8EAA-F83119EA0A63}"/>
              </c:ext>
            </c:extLst>
          </c:dPt>
          <c:dPt>
            <c:idx val="5"/>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6-1EF1-4D73-8EAA-F83119EA0A63}"/>
              </c:ext>
            </c:extLst>
          </c:dPt>
          <c:cat>
            <c:multiLvlStrRef>
              <c:f>Planilha1!$AC$33:$AD$38</c:f>
              <c:multiLvlStrCache>
                <c:ptCount val="6"/>
                <c:lvl>
                  <c:pt idx="0">
                    <c:v>10% + ricos</c:v>
                  </c:pt>
                  <c:pt idx="1">
                    <c:v>40% + pobres</c:v>
                  </c:pt>
                  <c:pt idx="2">
                    <c:v>10% + ricos</c:v>
                  </c:pt>
                  <c:pt idx="3">
                    <c:v>40% + pobres</c:v>
                  </c:pt>
                  <c:pt idx="4">
                    <c:v>10% + ricos</c:v>
                  </c:pt>
                  <c:pt idx="5">
                    <c:v>40% + pobres</c:v>
                  </c:pt>
                </c:lvl>
                <c:lvl>
                  <c:pt idx="0">
                    <c:v>Pré crise</c:v>
                  </c:pt>
                  <c:pt idx="2">
                    <c:v>Pós crise</c:v>
                  </c:pt>
                  <c:pt idx="4">
                    <c:v>Período completo</c:v>
                  </c:pt>
                </c:lvl>
              </c:multiLvlStrCache>
            </c:multiLvlStrRef>
          </c:cat>
          <c:val>
            <c:numRef>
              <c:f>Planilha1!$AE$33:$AE$38</c:f>
              <c:numCache>
                <c:formatCode>0.0%</c:formatCode>
                <c:ptCount val="6"/>
                <c:pt idx="0">
                  <c:v>0.0499394585270889</c:v>
                </c:pt>
                <c:pt idx="1">
                  <c:v>0.102426135876465</c:v>
                </c:pt>
                <c:pt idx="2">
                  <c:v>0.0331900160625667</c:v>
                </c:pt>
                <c:pt idx="3">
                  <c:v>-0.219723733075666</c:v>
                </c:pt>
                <c:pt idx="4">
                  <c:v>0.0847869660203255</c:v>
                </c:pt>
                <c:pt idx="5">
                  <c:v>-0.139803050138493</c:v>
                </c:pt>
              </c:numCache>
            </c:numRef>
          </c:val>
          <c:extLst xmlns:c16r2="http://schemas.microsoft.com/office/drawing/2015/06/chart">
            <c:ext xmlns:c16="http://schemas.microsoft.com/office/drawing/2014/chart" uri="{C3380CC4-5D6E-409C-BE32-E72D297353CC}">
              <c16:uniqueId val="{00000000-1EF1-4D73-8EAA-F83119EA0A63}"/>
            </c:ext>
          </c:extLst>
        </c:ser>
        <c:dLbls>
          <c:showLegendKey val="0"/>
          <c:showVal val="0"/>
          <c:showCatName val="0"/>
          <c:showSerName val="0"/>
          <c:showPercent val="0"/>
          <c:showBubbleSize val="0"/>
        </c:dLbls>
        <c:gapWidth val="267"/>
        <c:overlap val="-43"/>
        <c:axId val="-2015101656"/>
        <c:axId val="2118033512"/>
      </c:barChart>
      <c:catAx>
        <c:axId val="-20151016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mn-lt"/>
                <a:ea typeface="+mn-ea"/>
                <a:cs typeface="+mn-cs"/>
              </a:defRPr>
            </a:pPr>
            <a:endParaRPr lang="en-US"/>
          </a:p>
        </c:txPr>
        <c:crossAx val="2118033512"/>
        <c:crosses val="autoZero"/>
        <c:auto val="1"/>
        <c:lblAlgn val="ctr"/>
        <c:lblOffset val="100"/>
        <c:noMultiLvlLbl val="0"/>
      </c:catAx>
      <c:valAx>
        <c:axId val="2118033512"/>
        <c:scaling>
          <c:orientation val="minMax"/>
        </c:scaling>
        <c:delete val="0"/>
        <c:axPos val="l"/>
        <c:majorGridlines>
          <c:spPr>
            <a:ln w="9525" cap="flat" cmpd="sng" algn="ctr">
              <a:solidFill>
                <a:schemeClr val="dk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151016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solidFill>
            <a:sysClr val="windowText" lastClr="00000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pt-BR"/>
              <a:t>Índice de Gini por Conceito de Renda (Média Móvel)</a:t>
            </a:r>
          </a:p>
        </c:rich>
      </c:tx>
      <c:layout/>
      <c:overlay val="0"/>
      <c:spPr>
        <a:noFill/>
        <a:ln>
          <a:noFill/>
        </a:ln>
        <a:effectLst/>
      </c:spPr>
    </c:title>
    <c:autoTitleDeleted val="0"/>
    <c:plotArea>
      <c:layout/>
      <c:lineChart>
        <c:grouping val="standard"/>
        <c:varyColors val="0"/>
        <c:ser>
          <c:idx val="0"/>
          <c:order val="0"/>
          <c:tx>
            <c:strRef>
              <c:f>Planilha1!$AJ$1</c:f>
              <c:strCache>
                <c:ptCount val="1"/>
                <c:pt idx="0">
                  <c:v>Gini da Força de Trabalho</c:v>
                </c:pt>
              </c:strCache>
            </c:strRef>
          </c:tx>
          <c:spPr>
            <a:ln w="28575" cap="rnd">
              <a:solidFill>
                <a:srgbClr val="002060"/>
              </a:solidFill>
              <a:round/>
            </a:ln>
            <a:effectLst/>
          </c:spPr>
          <c:marker>
            <c:symbol val="none"/>
          </c:marker>
          <c:cat>
            <c:numRef>
              <c:f>Planilha1!$AM$5:$AM$30</c:f>
              <c:numCache>
                <c:formatCode>mmm\-yy</c:formatCode>
                <c:ptCount val="26"/>
                <c:pt idx="0">
                  <c:v>41244.0</c:v>
                </c:pt>
                <c:pt idx="1">
                  <c:v>41334.0</c:v>
                </c:pt>
                <c:pt idx="2">
                  <c:v>41426.0</c:v>
                </c:pt>
                <c:pt idx="3">
                  <c:v>41518.0</c:v>
                </c:pt>
                <c:pt idx="4">
                  <c:v>41609.0</c:v>
                </c:pt>
                <c:pt idx="5">
                  <c:v>41699.0</c:v>
                </c:pt>
                <c:pt idx="6">
                  <c:v>41791.0</c:v>
                </c:pt>
                <c:pt idx="7">
                  <c:v>41883.0</c:v>
                </c:pt>
                <c:pt idx="8">
                  <c:v>41974.0</c:v>
                </c:pt>
                <c:pt idx="9">
                  <c:v>42064.0</c:v>
                </c:pt>
                <c:pt idx="10">
                  <c:v>42156.0</c:v>
                </c:pt>
                <c:pt idx="11">
                  <c:v>42248.0</c:v>
                </c:pt>
                <c:pt idx="12">
                  <c:v>42339.0</c:v>
                </c:pt>
                <c:pt idx="13">
                  <c:v>42430.0</c:v>
                </c:pt>
                <c:pt idx="14">
                  <c:v>42522.0</c:v>
                </c:pt>
                <c:pt idx="15">
                  <c:v>42614.0</c:v>
                </c:pt>
                <c:pt idx="16">
                  <c:v>42705.0</c:v>
                </c:pt>
                <c:pt idx="17">
                  <c:v>42795.0</c:v>
                </c:pt>
                <c:pt idx="18">
                  <c:v>42887.0</c:v>
                </c:pt>
                <c:pt idx="19">
                  <c:v>42979.0</c:v>
                </c:pt>
                <c:pt idx="20">
                  <c:v>43070.0</c:v>
                </c:pt>
                <c:pt idx="21">
                  <c:v>43160.0</c:v>
                </c:pt>
                <c:pt idx="22">
                  <c:v>43252.0</c:v>
                </c:pt>
                <c:pt idx="23">
                  <c:v>43344.0</c:v>
                </c:pt>
                <c:pt idx="24">
                  <c:v>43435.0</c:v>
                </c:pt>
                <c:pt idx="25">
                  <c:v>43525.0</c:v>
                </c:pt>
              </c:numCache>
            </c:numRef>
          </c:cat>
          <c:val>
            <c:numRef>
              <c:f>Planilha1!$AK$5:$AK$30</c:f>
              <c:numCache>
                <c:formatCode>General</c:formatCode>
                <c:ptCount val="26"/>
                <c:pt idx="0">
                  <c:v>0.542788179258747</c:v>
                </c:pt>
                <c:pt idx="1">
                  <c:v>0.540500870102046</c:v>
                </c:pt>
                <c:pt idx="2">
                  <c:v>0.539864283945408</c:v>
                </c:pt>
                <c:pt idx="3">
                  <c:v>0.538628814243465</c:v>
                </c:pt>
                <c:pt idx="4">
                  <c:v>0.536296268159698</c:v>
                </c:pt>
                <c:pt idx="5">
                  <c:v>0.534060753589161</c:v>
                </c:pt>
                <c:pt idx="6">
                  <c:v>0.532870795186457</c:v>
                </c:pt>
                <c:pt idx="7">
                  <c:v>0.534319253952839</c:v>
                </c:pt>
                <c:pt idx="8">
                  <c:v>0.535133257407971</c:v>
                </c:pt>
                <c:pt idx="9">
                  <c:v>0.53574322929019</c:v>
                </c:pt>
                <c:pt idx="10">
                  <c:v>0.536954400786103</c:v>
                </c:pt>
                <c:pt idx="11">
                  <c:v>0.537526003801556</c:v>
                </c:pt>
                <c:pt idx="12">
                  <c:v>0.540368385458855</c:v>
                </c:pt>
                <c:pt idx="13">
                  <c:v>0.544531390984882</c:v>
                </c:pt>
                <c:pt idx="14">
                  <c:v>0.546656832965167</c:v>
                </c:pt>
                <c:pt idx="15">
                  <c:v>0.54912772321773</c:v>
                </c:pt>
                <c:pt idx="16">
                  <c:v>0.55304192561009</c:v>
                </c:pt>
                <c:pt idx="17">
                  <c:v>0.556499276369887</c:v>
                </c:pt>
                <c:pt idx="18">
                  <c:v>0.559750002146789</c:v>
                </c:pt>
                <c:pt idx="19">
                  <c:v>0.561937844998256</c:v>
                </c:pt>
                <c:pt idx="20">
                  <c:v>0.563227119478829</c:v>
                </c:pt>
                <c:pt idx="21">
                  <c:v>0.563922599991416</c:v>
                </c:pt>
                <c:pt idx="22">
                  <c:v>0.565237670793025</c:v>
                </c:pt>
                <c:pt idx="23">
                  <c:v>0.567009121431993</c:v>
                </c:pt>
                <c:pt idx="24">
                  <c:v>0.568071059526191</c:v>
                </c:pt>
                <c:pt idx="25">
                  <c:v>0.568592100432222</c:v>
                </c:pt>
              </c:numCache>
            </c:numRef>
          </c:val>
          <c:smooth val="0"/>
          <c:extLst xmlns:c16r2="http://schemas.microsoft.com/office/drawing/2015/06/chart">
            <c:ext xmlns:c16="http://schemas.microsoft.com/office/drawing/2014/chart" uri="{C3380CC4-5D6E-409C-BE32-E72D297353CC}">
              <c16:uniqueId val="{00000000-44A7-4F59-87CB-58B5E9F90307}"/>
            </c:ext>
          </c:extLst>
        </c:ser>
        <c:ser>
          <c:idx val="1"/>
          <c:order val="1"/>
          <c:tx>
            <c:strRef>
              <c:f>Planilha1!$AN$1</c:f>
              <c:strCache>
                <c:ptCount val="1"/>
                <c:pt idx="0">
                  <c:v>Gini da Renda do Trabalho nos Domicílios per Capita</c:v>
                </c:pt>
              </c:strCache>
            </c:strRef>
          </c:tx>
          <c:spPr>
            <a:ln w="28575" cap="rnd">
              <a:solidFill>
                <a:schemeClr val="accent2"/>
              </a:solidFill>
              <a:round/>
            </a:ln>
            <a:effectLst/>
          </c:spPr>
          <c:marker>
            <c:symbol val="none"/>
          </c:marker>
          <c:cat>
            <c:numRef>
              <c:f>Planilha1!$AM$5:$AM$30</c:f>
              <c:numCache>
                <c:formatCode>mmm\-yy</c:formatCode>
                <c:ptCount val="26"/>
                <c:pt idx="0">
                  <c:v>41244.0</c:v>
                </c:pt>
                <c:pt idx="1">
                  <c:v>41334.0</c:v>
                </c:pt>
                <c:pt idx="2">
                  <c:v>41426.0</c:v>
                </c:pt>
                <c:pt idx="3">
                  <c:v>41518.0</c:v>
                </c:pt>
                <c:pt idx="4">
                  <c:v>41609.0</c:v>
                </c:pt>
                <c:pt idx="5">
                  <c:v>41699.0</c:v>
                </c:pt>
                <c:pt idx="6">
                  <c:v>41791.0</c:v>
                </c:pt>
                <c:pt idx="7">
                  <c:v>41883.0</c:v>
                </c:pt>
                <c:pt idx="8">
                  <c:v>41974.0</c:v>
                </c:pt>
                <c:pt idx="9">
                  <c:v>42064.0</c:v>
                </c:pt>
                <c:pt idx="10">
                  <c:v>42156.0</c:v>
                </c:pt>
                <c:pt idx="11">
                  <c:v>42248.0</c:v>
                </c:pt>
                <c:pt idx="12">
                  <c:v>42339.0</c:v>
                </c:pt>
                <c:pt idx="13">
                  <c:v>42430.0</c:v>
                </c:pt>
                <c:pt idx="14">
                  <c:v>42522.0</c:v>
                </c:pt>
                <c:pt idx="15">
                  <c:v>42614.0</c:v>
                </c:pt>
                <c:pt idx="16">
                  <c:v>42705.0</c:v>
                </c:pt>
                <c:pt idx="17">
                  <c:v>42795.0</c:v>
                </c:pt>
                <c:pt idx="18">
                  <c:v>42887.0</c:v>
                </c:pt>
                <c:pt idx="19">
                  <c:v>42979.0</c:v>
                </c:pt>
                <c:pt idx="20">
                  <c:v>43070.0</c:v>
                </c:pt>
                <c:pt idx="21">
                  <c:v>43160.0</c:v>
                </c:pt>
                <c:pt idx="22">
                  <c:v>43252.0</c:v>
                </c:pt>
                <c:pt idx="23">
                  <c:v>43344.0</c:v>
                </c:pt>
                <c:pt idx="24">
                  <c:v>43435.0</c:v>
                </c:pt>
                <c:pt idx="25">
                  <c:v>43525.0</c:v>
                </c:pt>
              </c:numCache>
            </c:numRef>
          </c:cat>
          <c:val>
            <c:numRef>
              <c:f>Planilha1!$AO$5:$AO$30</c:f>
              <c:numCache>
                <c:formatCode>General</c:formatCode>
                <c:ptCount val="26"/>
                <c:pt idx="0">
                  <c:v>0.604975751093053</c:v>
                </c:pt>
                <c:pt idx="1">
                  <c:v>0.60377583405922</c:v>
                </c:pt>
                <c:pt idx="2">
                  <c:v>0.60435577878411</c:v>
                </c:pt>
                <c:pt idx="3">
                  <c:v>0.604195041769231</c:v>
                </c:pt>
                <c:pt idx="4">
                  <c:v>0.603360327627092</c:v>
                </c:pt>
                <c:pt idx="5">
                  <c:v>0.602622733743638</c:v>
                </c:pt>
                <c:pt idx="6">
                  <c:v>0.60106915179058</c:v>
                </c:pt>
                <c:pt idx="7">
                  <c:v>0.601504152654689</c:v>
                </c:pt>
                <c:pt idx="8">
                  <c:v>0.601548497460447</c:v>
                </c:pt>
                <c:pt idx="9">
                  <c:v>0.601723603074386</c:v>
                </c:pt>
                <c:pt idx="10">
                  <c:v>0.602569561954379</c:v>
                </c:pt>
                <c:pt idx="11">
                  <c:v>0.601482457750363</c:v>
                </c:pt>
                <c:pt idx="12">
                  <c:v>0.603043435172699</c:v>
                </c:pt>
                <c:pt idx="13">
                  <c:v>0.605451026278272</c:v>
                </c:pt>
                <c:pt idx="14">
                  <c:v>0.60630448266575</c:v>
                </c:pt>
                <c:pt idx="15">
                  <c:v>0.608687549626882</c:v>
                </c:pt>
                <c:pt idx="16">
                  <c:v>0.610718468700614</c:v>
                </c:pt>
                <c:pt idx="17">
                  <c:v>0.612998110228823</c:v>
                </c:pt>
                <c:pt idx="18">
                  <c:v>0.615608931724141</c:v>
                </c:pt>
                <c:pt idx="19">
                  <c:v>0.617305978854171</c:v>
                </c:pt>
                <c:pt idx="20">
                  <c:v>0.618593330179024</c:v>
                </c:pt>
                <c:pt idx="21">
                  <c:v>0.618865618446525</c:v>
                </c:pt>
                <c:pt idx="22">
                  <c:v>0.620505244383128</c:v>
                </c:pt>
                <c:pt idx="23">
                  <c:v>0.622364767569922</c:v>
                </c:pt>
                <c:pt idx="24">
                  <c:v>0.624237723456385</c:v>
                </c:pt>
                <c:pt idx="25">
                  <c:v>0.625730530537631</c:v>
                </c:pt>
              </c:numCache>
            </c:numRef>
          </c:val>
          <c:smooth val="0"/>
          <c:extLst xmlns:c16r2="http://schemas.microsoft.com/office/drawing/2015/06/chart">
            <c:ext xmlns:c16="http://schemas.microsoft.com/office/drawing/2014/chart" uri="{C3380CC4-5D6E-409C-BE32-E72D297353CC}">
              <c16:uniqueId val="{00000001-44A7-4F59-87CB-58B5E9F90307}"/>
            </c:ext>
          </c:extLst>
        </c:ser>
        <c:dLbls>
          <c:showLegendKey val="0"/>
          <c:showVal val="0"/>
          <c:showCatName val="0"/>
          <c:showSerName val="0"/>
          <c:showPercent val="0"/>
          <c:showBubbleSize val="0"/>
        </c:dLbls>
        <c:marker val="1"/>
        <c:smooth val="0"/>
        <c:axId val="-2059233816"/>
        <c:axId val="-2059261864"/>
      </c:lineChart>
      <c:dateAx>
        <c:axId val="-205923381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59261864"/>
        <c:crosses val="autoZero"/>
        <c:auto val="1"/>
        <c:lblOffset val="100"/>
        <c:baseTimeUnit val="months"/>
        <c:majorUnit val="3.0"/>
        <c:majorTimeUnit val="months"/>
      </c:dateAx>
      <c:valAx>
        <c:axId val="-2059261864"/>
        <c:scaling>
          <c:orientation val="minMax"/>
          <c:min val="0.5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59233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manualLayout>
          <c:layoutTarget val="inner"/>
          <c:xMode val="edge"/>
          <c:yMode val="edge"/>
          <c:x val="0.0472519331313227"/>
          <c:y val="0.0293913027378951"/>
          <c:w val="0.923680784074916"/>
          <c:h val="0.913303311835491"/>
        </c:manualLayout>
      </c:layout>
      <c:lineChart>
        <c:grouping val="standard"/>
        <c:varyColors val="0"/>
        <c:ser>
          <c:idx val="0"/>
          <c:order val="0"/>
          <c:tx>
            <c:strRef>
              <c:f>Sheet1!$A$3</c:f>
              <c:strCache>
                <c:ptCount val="1"/>
                <c:pt idx="0">
                  <c:v>gini 2003</c:v>
                </c:pt>
              </c:strCache>
            </c:strRef>
          </c:tx>
          <c:dLbls>
            <c:dLbl>
              <c:idx val="4"/>
              <c:layout>
                <c:manualLayout>
                  <c:x val="-0.0139048682832947"/>
                  <c:y val="-0.036173911062024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363-4564-88EC-AE42D0F4BCF7}"/>
                </c:ext>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Sheet1!$B$2:$F$2</c:f>
              <c:strCache>
                <c:ptCount val="5"/>
                <c:pt idx="0">
                  <c:v>original - mercado</c:v>
                </c:pt>
                <c:pt idx="1">
                  <c:v>inicial (inclui transferencias)</c:v>
                </c:pt>
                <c:pt idx="2">
                  <c:v>pós-tributação direta</c:v>
                </c:pt>
                <c:pt idx="3">
                  <c:v>pós-tributação indireta</c:v>
                </c:pt>
                <c:pt idx="4">
                  <c:v>final</c:v>
                </c:pt>
              </c:strCache>
            </c:strRef>
          </c:cat>
          <c:val>
            <c:numRef>
              <c:f>Sheet1!$B$3:$F$3</c:f>
              <c:numCache>
                <c:formatCode>General</c:formatCode>
                <c:ptCount val="5"/>
                <c:pt idx="0">
                  <c:v>0.645</c:v>
                </c:pt>
                <c:pt idx="1">
                  <c:v>0.617</c:v>
                </c:pt>
                <c:pt idx="2">
                  <c:v>0.605</c:v>
                </c:pt>
                <c:pt idx="3">
                  <c:v>0.633</c:v>
                </c:pt>
                <c:pt idx="4">
                  <c:v>0.548</c:v>
                </c:pt>
              </c:numCache>
            </c:numRef>
          </c:val>
          <c:smooth val="1"/>
          <c:extLst xmlns:c16r2="http://schemas.microsoft.com/office/drawing/2015/06/chart">
            <c:ext xmlns:c16="http://schemas.microsoft.com/office/drawing/2014/chart" uri="{C3380CC4-5D6E-409C-BE32-E72D297353CC}">
              <c16:uniqueId val="{00000001-6363-4564-88EC-AE42D0F4BCF7}"/>
            </c:ext>
          </c:extLst>
        </c:ser>
        <c:dLbls>
          <c:showLegendKey val="0"/>
          <c:showVal val="0"/>
          <c:showCatName val="0"/>
          <c:showSerName val="0"/>
          <c:showPercent val="0"/>
          <c:showBubbleSize val="0"/>
        </c:dLbls>
        <c:marker val="1"/>
        <c:smooth val="0"/>
        <c:axId val="-2016542760"/>
        <c:axId val="2028848280"/>
      </c:lineChart>
      <c:catAx>
        <c:axId val="-2016542760"/>
        <c:scaling>
          <c:orientation val="minMax"/>
        </c:scaling>
        <c:delete val="0"/>
        <c:axPos val="b"/>
        <c:numFmt formatCode="General" sourceLinked="0"/>
        <c:majorTickMark val="out"/>
        <c:minorTickMark val="none"/>
        <c:tickLblPos val="nextTo"/>
        <c:crossAx val="2028848280"/>
        <c:crosses val="autoZero"/>
        <c:auto val="1"/>
        <c:lblAlgn val="ctr"/>
        <c:lblOffset val="100"/>
        <c:noMultiLvlLbl val="0"/>
      </c:catAx>
      <c:valAx>
        <c:axId val="2028848280"/>
        <c:scaling>
          <c:orientation val="minMax"/>
          <c:min val="0.48"/>
        </c:scaling>
        <c:delete val="0"/>
        <c:axPos val="l"/>
        <c:numFmt formatCode="General" sourceLinked="1"/>
        <c:majorTickMark val="out"/>
        <c:minorTickMark val="none"/>
        <c:tickLblPos val="nextTo"/>
        <c:crossAx val="-2016542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791799420948956"/>
          <c:y val="0.0328437682672839"/>
          <c:w val="0.883376454631455"/>
          <c:h val="0.753593358242062"/>
        </c:manualLayout>
      </c:layout>
      <c:lineChart>
        <c:grouping val="standard"/>
        <c:varyColors val="0"/>
        <c:ser>
          <c:idx val="0"/>
          <c:order val="0"/>
          <c:tx>
            <c:strRef>
              <c:f>'[1]PIB Total'!$B$2</c:f>
              <c:strCache>
                <c:ptCount val="1"/>
                <c:pt idx="0">
                  <c:v>2018</c:v>
                </c:pt>
              </c:strCache>
            </c:strRef>
          </c:tx>
          <c:marker>
            <c:symbol val="none"/>
          </c:marker>
          <c:dPt>
            <c:idx val="130"/>
            <c:bubble3D val="0"/>
            <c:spPr>
              <a:ln>
                <a:noFill/>
              </a:ln>
            </c:spPr>
          </c:dPt>
          <c:dLbls>
            <c:dLbl>
              <c:idx val="128"/>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'[1]PIB Total'!$A$3:$A$249</c:f>
              <c:strCache>
                <c:ptCount val="247"/>
                <c:pt idx="0">
                  <c:v>22/08/2018</c:v>
                </c:pt>
                <c:pt idx="1">
                  <c:v>23/08/2018</c:v>
                </c:pt>
                <c:pt idx="2">
                  <c:v>24/08/2018</c:v>
                </c:pt>
                <c:pt idx="3">
                  <c:v>27/08/2018</c:v>
                </c:pt>
                <c:pt idx="4">
                  <c:v>28/08/2018</c:v>
                </c:pt>
                <c:pt idx="5">
                  <c:v>29/08/2018</c:v>
                </c:pt>
                <c:pt idx="6">
                  <c:v>30/08/2018</c:v>
                </c:pt>
                <c:pt idx="7">
                  <c:v>31/08/2018</c:v>
                </c:pt>
                <c:pt idx="8">
                  <c:v>03/09/2018</c:v>
                </c:pt>
                <c:pt idx="9">
                  <c:v>04/09/2018</c:v>
                </c:pt>
                <c:pt idx="10">
                  <c:v>05/09/2018</c:v>
                </c:pt>
                <c:pt idx="11">
                  <c:v>06/09/2018</c:v>
                </c:pt>
                <c:pt idx="12">
                  <c:v>10/09/2018</c:v>
                </c:pt>
                <c:pt idx="13">
                  <c:v>11/09/2018</c:v>
                </c:pt>
                <c:pt idx="14">
                  <c:v>12/09/2018</c:v>
                </c:pt>
                <c:pt idx="15">
                  <c:v>13/09/2018</c:v>
                </c:pt>
                <c:pt idx="16">
                  <c:v>14/09/2018</c:v>
                </c:pt>
                <c:pt idx="17">
                  <c:v>17/09/2018</c:v>
                </c:pt>
                <c:pt idx="18">
                  <c:v>18/09/2018</c:v>
                </c:pt>
                <c:pt idx="19">
                  <c:v>19/09/2018</c:v>
                </c:pt>
                <c:pt idx="20">
                  <c:v>20/09/2018</c:v>
                </c:pt>
                <c:pt idx="21">
                  <c:v>21/09/2018</c:v>
                </c:pt>
                <c:pt idx="22">
                  <c:v>24/09/2018</c:v>
                </c:pt>
                <c:pt idx="23">
                  <c:v>25/09/2018</c:v>
                </c:pt>
                <c:pt idx="24">
                  <c:v>26/09/2018</c:v>
                </c:pt>
                <c:pt idx="25">
                  <c:v>27/09/2018</c:v>
                </c:pt>
                <c:pt idx="26">
                  <c:v>28/09/2018</c:v>
                </c:pt>
                <c:pt idx="27">
                  <c:v>01/10/2018</c:v>
                </c:pt>
                <c:pt idx="28">
                  <c:v>02/10/2018</c:v>
                </c:pt>
                <c:pt idx="29">
                  <c:v>03/10/2018</c:v>
                </c:pt>
                <c:pt idx="30">
                  <c:v>04/10/2018</c:v>
                </c:pt>
                <c:pt idx="31">
                  <c:v>05/10/2018</c:v>
                </c:pt>
                <c:pt idx="32">
                  <c:v>08/10/2018</c:v>
                </c:pt>
                <c:pt idx="33">
                  <c:v>09/10/2018</c:v>
                </c:pt>
                <c:pt idx="34">
                  <c:v>10/10/2018</c:v>
                </c:pt>
                <c:pt idx="35">
                  <c:v>11/10/2018</c:v>
                </c:pt>
                <c:pt idx="36">
                  <c:v>15/10/2018</c:v>
                </c:pt>
                <c:pt idx="37">
                  <c:v>16/10/2018</c:v>
                </c:pt>
                <c:pt idx="38">
                  <c:v>17/10/2018</c:v>
                </c:pt>
                <c:pt idx="39">
                  <c:v>18/10/2018</c:v>
                </c:pt>
                <c:pt idx="40">
                  <c:v>19/10/2018</c:v>
                </c:pt>
                <c:pt idx="41">
                  <c:v>22/10/2018</c:v>
                </c:pt>
                <c:pt idx="42">
                  <c:v>23/10/2018</c:v>
                </c:pt>
                <c:pt idx="43">
                  <c:v>24/10/2018</c:v>
                </c:pt>
                <c:pt idx="44">
                  <c:v>25/10/2018</c:v>
                </c:pt>
                <c:pt idx="45">
                  <c:v>26/10/2018</c:v>
                </c:pt>
                <c:pt idx="46">
                  <c:v>29/10/2018</c:v>
                </c:pt>
                <c:pt idx="47">
                  <c:v>30/10/2018</c:v>
                </c:pt>
                <c:pt idx="48">
                  <c:v>31/10/2018</c:v>
                </c:pt>
                <c:pt idx="49">
                  <c:v>01/11/2018</c:v>
                </c:pt>
                <c:pt idx="50">
                  <c:v>05/11/2018</c:v>
                </c:pt>
                <c:pt idx="51">
                  <c:v>06/11/2018</c:v>
                </c:pt>
                <c:pt idx="52">
                  <c:v>07/11/2018</c:v>
                </c:pt>
                <c:pt idx="53">
                  <c:v>08/11/2018</c:v>
                </c:pt>
                <c:pt idx="54">
                  <c:v>09/11/2018</c:v>
                </c:pt>
                <c:pt idx="55">
                  <c:v>12/11/2018</c:v>
                </c:pt>
                <c:pt idx="56">
                  <c:v>13/11/2018</c:v>
                </c:pt>
                <c:pt idx="57">
                  <c:v>14/11/2018</c:v>
                </c:pt>
                <c:pt idx="58">
                  <c:v>16/11/2018</c:v>
                </c:pt>
                <c:pt idx="59">
                  <c:v>19/11/2018</c:v>
                </c:pt>
                <c:pt idx="60">
                  <c:v>20/11/2018</c:v>
                </c:pt>
                <c:pt idx="61">
                  <c:v>21/11/2018</c:v>
                </c:pt>
                <c:pt idx="62">
                  <c:v>22/11/2018</c:v>
                </c:pt>
                <c:pt idx="63">
                  <c:v>23/11/2018</c:v>
                </c:pt>
                <c:pt idx="64">
                  <c:v>26/11/2018</c:v>
                </c:pt>
                <c:pt idx="65">
                  <c:v>27/11/2018</c:v>
                </c:pt>
                <c:pt idx="66">
                  <c:v>28/11/2018</c:v>
                </c:pt>
                <c:pt idx="67">
                  <c:v>29/11/2018</c:v>
                </c:pt>
                <c:pt idx="68">
                  <c:v>30/11/2018</c:v>
                </c:pt>
                <c:pt idx="69">
                  <c:v>03/12/2018</c:v>
                </c:pt>
                <c:pt idx="70">
                  <c:v>04/12/2018</c:v>
                </c:pt>
                <c:pt idx="71">
                  <c:v>05/12/2018</c:v>
                </c:pt>
                <c:pt idx="72">
                  <c:v>06/12/2018</c:v>
                </c:pt>
                <c:pt idx="73">
                  <c:v>07/12/2018</c:v>
                </c:pt>
                <c:pt idx="74">
                  <c:v>10/12/2018</c:v>
                </c:pt>
                <c:pt idx="75">
                  <c:v>11/12/2018</c:v>
                </c:pt>
                <c:pt idx="76">
                  <c:v>12/12/2018</c:v>
                </c:pt>
                <c:pt idx="77">
                  <c:v>13/12/2018</c:v>
                </c:pt>
                <c:pt idx="78">
                  <c:v>14/12/2018</c:v>
                </c:pt>
                <c:pt idx="79">
                  <c:v>17/12/2018</c:v>
                </c:pt>
                <c:pt idx="80">
                  <c:v>18/12/2018</c:v>
                </c:pt>
                <c:pt idx="81">
                  <c:v>19/12/2018</c:v>
                </c:pt>
                <c:pt idx="82">
                  <c:v>20/12/2018</c:v>
                </c:pt>
                <c:pt idx="83">
                  <c:v>21/12/2018</c:v>
                </c:pt>
                <c:pt idx="84">
                  <c:v>24/12/2018</c:v>
                </c:pt>
                <c:pt idx="85">
                  <c:v>26/12/2018</c:v>
                </c:pt>
                <c:pt idx="86">
                  <c:v>27/12/2018</c:v>
                </c:pt>
                <c:pt idx="87">
                  <c:v>28/12/2018</c:v>
                </c:pt>
                <c:pt idx="88">
                  <c:v>31/12/2018</c:v>
                </c:pt>
                <c:pt idx="89">
                  <c:v>02/01/2019</c:v>
                </c:pt>
                <c:pt idx="90">
                  <c:v>03/01/2019</c:v>
                </c:pt>
                <c:pt idx="91">
                  <c:v>04/01/2019</c:v>
                </c:pt>
                <c:pt idx="92">
                  <c:v>07/01/2019</c:v>
                </c:pt>
                <c:pt idx="93">
                  <c:v>08/01/2019</c:v>
                </c:pt>
                <c:pt idx="94">
                  <c:v>09/01/2019</c:v>
                </c:pt>
                <c:pt idx="95">
                  <c:v>10/01/2019</c:v>
                </c:pt>
                <c:pt idx="96">
                  <c:v>11/01/2019</c:v>
                </c:pt>
                <c:pt idx="97">
                  <c:v>14/01/2019</c:v>
                </c:pt>
                <c:pt idx="98">
                  <c:v>15/01/2019</c:v>
                </c:pt>
                <c:pt idx="99">
                  <c:v>16/01/2019</c:v>
                </c:pt>
                <c:pt idx="100">
                  <c:v>17/01/2019</c:v>
                </c:pt>
                <c:pt idx="101">
                  <c:v>18/01/2019</c:v>
                </c:pt>
                <c:pt idx="102">
                  <c:v>21/01/2019</c:v>
                </c:pt>
                <c:pt idx="103">
                  <c:v>22/01/2019</c:v>
                </c:pt>
                <c:pt idx="104">
                  <c:v>23/01/2019</c:v>
                </c:pt>
                <c:pt idx="105">
                  <c:v>24/01/2019</c:v>
                </c:pt>
                <c:pt idx="106">
                  <c:v>25/01/2019</c:v>
                </c:pt>
                <c:pt idx="107">
                  <c:v>28/01/2019</c:v>
                </c:pt>
                <c:pt idx="108">
                  <c:v>29/01/2019</c:v>
                </c:pt>
                <c:pt idx="109">
                  <c:v>30/01/2019</c:v>
                </c:pt>
                <c:pt idx="110">
                  <c:v>31/01/2019</c:v>
                </c:pt>
                <c:pt idx="111">
                  <c:v>01/02/2019</c:v>
                </c:pt>
                <c:pt idx="112">
                  <c:v>04/02/2019</c:v>
                </c:pt>
                <c:pt idx="113">
                  <c:v>05/02/2019</c:v>
                </c:pt>
                <c:pt idx="114">
                  <c:v>06/02/2019</c:v>
                </c:pt>
                <c:pt idx="115">
                  <c:v>07/02/2019</c:v>
                </c:pt>
                <c:pt idx="116">
                  <c:v>08/02/2019</c:v>
                </c:pt>
                <c:pt idx="117">
                  <c:v>11/02/2019</c:v>
                </c:pt>
                <c:pt idx="118">
                  <c:v>12/02/2019</c:v>
                </c:pt>
                <c:pt idx="119">
                  <c:v>13/02/2019</c:v>
                </c:pt>
                <c:pt idx="120">
                  <c:v>14/02/2019</c:v>
                </c:pt>
                <c:pt idx="121">
                  <c:v>15/02/2019</c:v>
                </c:pt>
                <c:pt idx="122">
                  <c:v>18/02/2019</c:v>
                </c:pt>
                <c:pt idx="123">
                  <c:v>19/02/2019</c:v>
                </c:pt>
                <c:pt idx="124">
                  <c:v>20/02/2019</c:v>
                </c:pt>
                <c:pt idx="125">
                  <c:v>21/02/2019</c:v>
                </c:pt>
                <c:pt idx="126">
                  <c:v>22/02/2019</c:v>
                </c:pt>
                <c:pt idx="127">
                  <c:v>25/02/2019</c:v>
                </c:pt>
                <c:pt idx="128">
                  <c:v>26/02/2019</c:v>
                </c:pt>
                <c:pt idx="129">
                  <c:v>27/02/2019</c:v>
                </c:pt>
                <c:pt idx="130">
                  <c:v>28/02/2019</c:v>
                </c:pt>
                <c:pt idx="131">
                  <c:v>01/03/2019</c:v>
                </c:pt>
                <c:pt idx="132">
                  <c:v>06/03/2019</c:v>
                </c:pt>
                <c:pt idx="133">
                  <c:v>07/03/2019</c:v>
                </c:pt>
                <c:pt idx="134">
                  <c:v>08/03/2019</c:v>
                </c:pt>
                <c:pt idx="135">
                  <c:v>11/03/2019</c:v>
                </c:pt>
                <c:pt idx="136">
                  <c:v>12/03/2019</c:v>
                </c:pt>
                <c:pt idx="137">
                  <c:v>13/03/2019</c:v>
                </c:pt>
                <c:pt idx="138">
                  <c:v>14/03/2019</c:v>
                </c:pt>
                <c:pt idx="139">
                  <c:v>15/03/2019</c:v>
                </c:pt>
                <c:pt idx="140">
                  <c:v>18/03/2019</c:v>
                </c:pt>
                <c:pt idx="141">
                  <c:v>19/03/2019</c:v>
                </c:pt>
                <c:pt idx="142">
                  <c:v>20/03/2019</c:v>
                </c:pt>
                <c:pt idx="143">
                  <c:v>21/03/2019</c:v>
                </c:pt>
                <c:pt idx="144">
                  <c:v>22/03/2019</c:v>
                </c:pt>
                <c:pt idx="145">
                  <c:v>25/03/2019</c:v>
                </c:pt>
                <c:pt idx="146">
                  <c:v>26/03/2019</c:v>
                </c:pt>
                <c:pt idx="147">
                  <c:v>27/03/2019</c:v>
                </c:pt>
                <c:pt idx="148">
                  <c:v>28/03/2019</c:v>
                </c:pt>
                <c:pt idx="149">
                  <c:v>29/03/2019</c:v>
                </c:pt>
                <c:pt idx="150">
                  <c:v>01/04/2019</c:v>
                </c:pt>
                <c:pt idx="151">
                  <c:v>02/04/2019</c:v>
                </c:pt>
                <c:pt idx="152">
                  <c:v>03/04/2019</c:v>
                </c:pt>
                <c:pt idx="153">
                  <c:v>04/04/2019</c:v>
                </c:pt>
                <c:pt idx="154">
                  <c:v>05/04/2019</c:v>
                </c:pt>
                <c:pt idx="155">
                  <c:v>08/04/2019</c:v>
                </c:pt>
                <c:pt idx="156">
                  <c:v>09/04/2019</c:v>
                </c:pt>
                <c:pt idx="157">
                  <c:v>10/04/2019</c:v>
                </c:pt>
                <c:pt idx="158">
                  <c:v>11/04/2019</c:v>
                </c:pt>
                <c:pt idx="159">
                  <c:v>12/04/2019</c:v>
                </c:pt>
                <c:pt idx="160">
                  <c:v>15/04/2019</c:v>
                </c:pt>
                <c:pt idx="161">
                  <c:v>16/04/2019</c:v>
                </c:pt>
                <c:pt idx="162">
                  <c:v>17/04/2019</c:v>
                </c:pt>
                <c:pt idx="163">
                  <c:v>18/04/2019</c:v>
                </c:pt>
                <c:pt idx="164">
                  <c:v>22/04/2019</c:v>
                </c:pt>
                <c:pt idx="165">
                  <c:v>23/04/2019</c:v>
                </c:pt>
                <c:pt idx="166">
                  <c:v>24/04/2019</c:v>
                </c:pt>
                <c:pt idx="167">
                  <c:v>25/04/2019</c:v>
                </c:pt>
                <c:pt idx="168">
                  <c:v>26/04/2019</c:v>
                </c:pt>
                <c:pt idx="169">
                  <c:v>29/04/2019</c:v>
                </c:pt>
                <c:pt idx="170">
                  <c:v>30/04/2019</c:v>
                </c:pt>
                <c:pt idx="171">
                  <c:v>02/05/2019</c:v>
                </c:pt>
                <c:pt idx="172">
                  <c:v>03/05/2019</c:v>
                </c:pt>
                <c:pt idx="173">
                  <c:v>06/05/2019</c:v>
                </c:pt>
                <c:pt idx="174">
                  <c:v>07/05/2019</c:v>
                </c:pt>
                <c:pt idx="175">
                  <c:v>08/05/2019</c:v>
                </c:pt>
                <c:pt idx="176">
                  <c:v>09/05/2019</c:v>
                </c:pt>
                <c:pt idx="177">
                  <c:v>10/05/2019</c:v>
                </c:pt>
                <c:pt idx="178">
                  <c:v>13/05/2019</c:v>
                </c:pt>
                <c:pt idx="179">
                  <c:v>14/05/2019</c:v>
                </c:pt>
                <c:pt idx="180">
                  <c:v>15/05/2019</c:v>
                </c:pt>
                <c:pt idx="181">
                  <c:v>16/05/2019</c:v>
                </c:pt>
                <c:pt idx="182">
                  <c:v>17/05/2019</c:v>
                </c:pt>
                <c:pt idx="183">
                  <c:v>20/05/2019</c:v>
                </c:pt>
                <c:pt idx="184">
                  <c:v>21/05/2019</c:v>
                </c:pt>
                <c:pt idx="185">
                  <c:v>22/05/2019</c:v>
                </c:pt>
                <c:pt idx="186">
                  <c:v>23/05/2019</c:v>
                </c:pt>
                <c:pt idx="187">
                  <c:v>24/05/2019</c:v>
                </c:pt>
                <c:pt idx="188">
                  <c:v>27/05/2019</c:v>
                </c:pt>
                <c:pt idx="189">
                  <c:v>28/05/2019</c:v>
                </c:pt>
                <c:pt idx="190">
                  <c:v>29/05/2019</c:v>
                </c:pt>
                <c:pt idx="191">
                  <c:v>30/05/2019</c:v>
                </c:pt>
                <c:pt idx="192">
                  <c:v>31/05/2019</c:v>
                </c:pt>
                <c:pt idx="193">
                  <c:v>03/06/2019</c:v>
                </c:pt>
                <c:pt idx="194">
                  <c:v>04/06/2019</c:v>
                </c:pt>
                <c:pt idx="195">
                  <c:v>05/06/2019</c:v>
                </c:pt>
                <c:pt idx="196">
                  <c:v>06/06/2019</c:v>
                </c:pt>
                <c:pt idx="197">
                  <c:v>07/06/2019</c:v>
                </c:pt>
                <c:pt idx="198">
                  <c:v>10/06/2019</c:v>
                </c:pt>
                <c:pt idx="199">
                  <c:v>11/06/2019</c:v>
                </c:pt>
                <c:pt idx="200">
                  <c:v>12/06/2019</c:v>
                </c:pt>
                <c:pt idx="201">
                  <c:v>13/06/2019</c:v>
                </c:pt>
                <c:pt idx="202">
                  <c:v>14/06/2019</c:v>
                </c:pt>
                <c:pt idx="203">
                  <c:v>17/06/2019</c:v>
                </c:pt>
                <c:pt idx="204">
                  <c:v>18/06/2019</c:v>
                </c:pt>
                <c:pt idx="205">
                  <c:v>19/06/2019</c:v>
                </c:pt>
                <c:pt idx="206">
                  <c:v>21/06/2019</c:v>
                </c:pt>
                <c:pt idx="207">
                  <c:v>24/06/2019</c:v>
                </c:pt>
                <c:pt idx="208">
                  <c:v>25/06/2019</c:v>
                </c:pt>
                <c:pt idx="209">
                  <c:v>26/06/2019</c:v>
                </c:pt>
                <c:pt idx="210">
                  <c:v>27/06/2019</c:v>
                </c:pt>
                <c:pt idx="211">
                  <c:v>28/06/2019</c:v>
                </c:pt>
                <c:pt idx="212">
                  <c:v>01/07/2019</c:v>
                </c:pt>
                <c:pt idx="213">
                  <c:v>02/07/2019</c:v>
                </c:pt>
                <c:pt idx="214">
                  <c:v>03/07/2019</c:v>
                </c:pt>
                <c:pt idx="215">
                  <c:v>04/07/2019</c:v>
                </c:pt>
                <c:pt idx="216">
                  <c:v>05/07/2019</c:v>
                </c:pt>
                <c:pt idx="217">
                  <c:v>08/07/2019</c:v>
                </c:pt>
                <c:pt idx="218">
                  <c:v>09/07/2019</c:v>
                </c:pt>
                <c:pt idx="219">
                  <c:v>10/07/2019</c:v>
                </c:pt>
                <c:pt idx="220">
                  <c:v>11/07/2019</c:v>
                </c:pt>
                <c:pt idx="221">
                  <c:v>12/07/2019</c:v>
                </c:pt>
                <c:pt idx="222">
                  <c:v>15/07/2019</c:v>
                </c:pt>
                <c:pt idx="223">
                  <c:v>16/07/2019</c:v>
                </c:pt>
                <c:pt idx="224">
                  <c:v>17/07/2019</c:v>
                </c:pt>
                <c:pt idx="225">
                  <c:v>18/07/2019</c:v>
                </c:pt>
                <c:pt idx="226">
                  <c:v>19/07/2019</c:v>
                </c:pt>
                <c:pt idx="227">
                  <c:v>22/07/2019</c:v>
                </c:pt>
                <c:pt idx="228">
                  <c:v>23/07/2019</c:v>
                </c:pt>
                <c:pt idx="229">
                  <c:v>24/07/2019</c:v>
                </c:pt>
                <c:pt idx="230">
                  <c:v>25/07/2019</c:v>
                </c:pt>
                <c:pt idx="231">
                  <c:v>26/07/2019</c:v>
                </c:pt>
                <c:pt idx="232">
                  <c:v>29/07/2019</c:v>
                </c:pt>
                <c:pt idx="233">
                  <c:v>30/07/2019</c:v>
                </c:pt>
                <c:pt idx="234">
                  <c:v>31/07/2019</c:v>
                </c:pt>
                <c:pt idx="235">
                  <c:v>01/08/2019</c:v>
                </c:pt>
                <c:pt idx="236">
                  <c:v>02/08/2019</c:v>
                </c:pt>
                <c:pt idx="237">
                  <c:v>05/08/2019</c:v>
                </c:pt>
                <c:pt idx="238">
                  <c:v>06/08/2019</c:v>
                </c:pt>
                <c:pt idx="239">
                  <c:v>07/08/2019</c:v>
                </c:pt>
                <c:pt idx="240">
                  <c:v>08/08/2019</c:v>
                </c:pt>
                <c:pt idx="241">
                  <c:v>09/08/2019</c:v>
                </c:pt>
                <c:pt idx="242">
                  <c:v>12/08/2019</c:v>
                </c:pt>
                <c:pt idx="243">
                  <c:v>13/08/2019</c:v>
                </c:pt>
                <c:pt idx="244">
                  <c:v>14/08/2019</c:v>
                </c:pt>
                <c:pt idx="245">
                  <c:v>15/08/2019</c:v>
                </c:pt>
                <c:pt idx="246">
                  <c:v>16/08/2019</c:v>
                </c:pt>
              </c:strCache>
            </c:strRef>
          </c:cat>
          <c:val>
            <c:numRef>
              <c:f>'[1]PIB Total'!$B$3:$B$249</c:f>
              <c:numCache>
                <c:formatCode>#,##0.00</c:formatCode>
                <c:ptCount val="247"/>
                <c:pt idx="0">
                  <c:v>1.45</c:v>
                </c:pt>
                <c:pt idx="1">
                  <c:v>1.45</c:v>
                </c:pt>
                <c:pt idx="2">
                  <c:v>1.47</c:v>
                </c:pt>
                <c:pt idx="3">
                  <c:v>1.45</c:v>
                </c:pt>
                <c:pt idx="4">
                  <c:v>1.45</c:v>
                </c:pt>
                <c:pt idx="5">
                  <c:v>1.45</c:v>
                </c:pt>
                <c:pt idx="6">
                  <c:v>1.45</c:v>
                </c:pt>
                <c:pt idx="7">
                  <c:v>1.44</c:v>
                </c:pt>
                <c:pt idx="8">
                  <c:v>1.41</c:v>
                </c:pt>
                <c:pt idx="9">
                  <c:v>1.4</c:v>
                </c:pt>
                <c:pt idx="10">
                  <c:v>1.4</c:v>
                </c:pt>
                <c:pt idx="11">
                  <c:v>1.4</c:v>
                </c:pt>
                <c:pt idx="12">
                  <c:v>1.39</c:v>
                </c:pt>
                <c:pt idx="13">
                  <c:v>1.39</c:v>
                </c:pt>
                <c:pt idx="14">
                  <c:v>1.37</c:v>
                </c:pt>
                <c:pt idx="15">
                  <c:v>1.35</c:v>
                </c:pt>
                <c:pt idx="16">
                  <c:v>1.36</c:v>
                </c:pt>
                <c:pt idx="17">
                  <c:v>1.37</c:v>
                </c:pt>
                <c:pt idx="18">
                  <c:v>1.36</c:v>
                </c:pt>
                <c:pt idx="19">
                  <c:v>1.36</c:v>
                </c:pt>
                <c:pt idx="20">
                  <c:v>1.36</c:v>
                </c:pt>
                <c:pt idx="21">
                  <c:v>1.35</c:v>
                </c:pt>
                <c:pt idx="22">
                  <c:v>1.36</c:v>
                </c:pt>
                <c:pt idx="23">
                  <c:v>1.36</c:v>
                </c:pt>
                <c:pt idx="24">
                  <c:v>1.36</c:v>
                </c:pt>
                <c:pt idx="25">
                  <c:v>1.36</c:v>
                </c:pt>
                <c:pt idx="26">
                  <c:v>1.35</c:v>
                </c:pt>
                <c:pt idx="27">
                  <c:v>1.35</c:v>
                </c:pt>
                <c:pt idx="28">
                  <c:v>1.35</c:v>
                </c:pt>
                <c:pt idx="29">
                  <c:v>1.35</c:v>
                </c:pt>
                <c:pt idx="30">
                  <c:v>1.34</c:v>
                </c:pt>
                <c:pt idx="31">
                  <c:v>1.34</c:v>
                </c:pt>
                <c:pt idx="32">
                  <c:v>1.34</c:v>
                </c:pt>
                <c:pt idx="33">
                  <c:v>1.34</c:v>
                </c:pt>
                <c:pt idx="34">
                  <c:v>1.34</c:v>
                </c:pt>
                <c:pt idx="35">
                  <c:v>1.34</c:v>
                </c:pt>
                <c:pt idx="36">
                  <c:v>1.34</c:v>
                </c:pt>
                <c:pt idx="37">
                  <c:v>1.34</c:v>
                </c:pt>
                <c:pt idx="38">
                  <c:v>1.33</c:v>
                </c:pt>
                <c:pt idx="39">
                  <c:v>1.33</c:v>
                </c:pt>
                <c:pt idx="40">
                  <c:v>1.34</c:v>
                </c:pt>
                <c:pt idx="41">
                  <c:v>1.35</c:v>
                </c:pt>
                <c:pt idx="42">
                  <c:v>1.36</c:v>
                </c:pt>
                <c:pt idx="43">
                  <c:v>1.36</c:v>
                </c:pt>
                <c:pt idx="44">
                  <c:v>1.36</c:v>
                </c:pt>
                <c:pt idx="45">
                  <c:v>1.36</c:v>
                </c:pt>
                <c:pt idx="46">
                  <c:v>1.36</c:v>
                </c:pt>
                <c:pt idx="47">
                  <c:v>1.36</c:v>
                </c:pt>
                <c:pt idx="48">
                  <c:v>1.36</c:v>
                </c:pt>
                <c:pt idx="49">
                  <c:v>1.36</c:v>
                </c:pt>
                <c:pt idx="50">
                  <c:v>1.36</c:v>
                </c:pt>
                <c:pt idx="51">
                  <c:v>1.36</c:v>
                </c:pt>
                <c:pt idx="52">
                  <c:v>1.36</c:v>
                </c:pt>
                <c:pt idx="53">
                  <c:v>1.36</c:v>
                </c:pt>
                <c:pt idx="54">
                  <c:v>1.36</c:v>
                </c:pt>
                <c:pt idx="55">
                  <c:v>1.36</c:v>
                </c:pt>
                <c:pt idx="56">
                  <c:v>1.36</c:v>
                </c:pt>
                <c:pt idx="57">
                  <c:v>1.36</c:v>
                </c:pt>
                <c:pt idx="58">
                  <c:v>1.36</c:v>
                </c:pt>
                <c:pt idx="59">
                  <c:v>1.36</c:v>
                </c:pt>
                <c:pt idx="60">
                  <c:v>1.36</c:v>
                </c:pt>
                <c:pt idx="61">
                  <c:v>1.36</c:v>
                </c:pt>
                <c:pt idx="62">
                  <c:v>1.39</c:v>
                </c:pt>
                <c:pt idx="63">
                  <c:v>1.39</c:v>
                </c:pt>
                <c:pt idx="64">
                  <c:v>1.39</c:v>
                </c:pt>
                <c:pt idx="65">
                  <c:v>1.4</c:v>
                </c:pt>
                <c:pt idx="66">
                  <c:v>1.39</c:v>
                </c:pt>
                <c:pt idx="67">
                  <c:v>1.39</c:v>
                </c:pt>
                <c:pt idx="68">
                  <c:v>1.32</c:v>
                </c:pt>
                <c:pt idx="69">
                  <c:v>1.3</c:v>
                </c:pt>
                <c:pt idx="70">
                  <c:v>1.3</c:v>
                </c:pt>
                <c:pt idx="71">
                  <c:v>1.3</c:v>
                </c:pt>
                <c:pt idx="72">
                  <c:v>1.3</c:v>
                </c:pt>
                <c:pt idx="73">
                  <c:v>1.3</c:v>
                </c:pt>
                <c:pt idx="74">
                  <c:v>1.3</c:v>
                </c:pt>
                <c:pt idx="75">
                  <c:v>1.3</c:v>
                </c:pt>
                <c:pt idx="76">
                  <c:v>1.3</c:v>
                </c:pt>
                <c:pt idx="77">
                  <c:v>1.3</c:v>
                </c:pt>
                <c:pt idx="78">
                  <c:v>1.3</c:v>
                </c:pt>
                <c:pt idx="79">
                  <c:v>1.3</c:v>
                </c:pt>
                <c:pt idx="80">
                  <c:v>1.3</c:v>
                </c:pt>
                <c:pt idx="81">
                  <c:v>1.3</c:v>
                </c:pt>
                <c:pt idx="82">
                  <c:v>1.3</c:v>
                </c:pt>
                <c:pt idx="83">
                  <c:v>1.3</c:v>
                </c:pt>
                <c:pt idx="84">
                  <c:v>1.3</c:v>
                </c:pt>
                <c:pt idx="85">
                  <c:v>1.3</c:v>
                </c:pt>
                <c:pt idx="86">
                  <c:v>1.3</c:v>
                </c:pt>
                <c:pt idx="87">
                  <c:v>1.3</c:v>
                </c:pt>
                <c:pt idx="88">
                  <c:v>1.3</c:v>
                </c:pt>
                <c:pt idx="89">
                  <c:v>1.3</c:v>
                </c:pt>
                <c:pt idx="90">
                  <c:v>1.3</c:v>
                </c:pt>
                <c:pt idx="91">
                  <c:v>1.3</c:v>
                </c:pt>
                <c:pt idx="92">
                  <c:v>1.3</c:v>
                </c:pt>
                <c:pt idx="93">
                  <c:v>1.3</c:v>
                </c:pt>
                <c:pt idx="94">
                  <c:v>1.3</c:v>
                </c:pt>
                <c:pt idx="95">
                  <c:v>1.3</c:v>
                </c:pt>
                <c:pt idx="96">
                  <c:v>1.28</c:v>
                </c:pt>
                <c:pt idx="97">
                  <c:v>1.28</c:v>
                </c:pt>
                <c:pt idx="98">
                  <c:v>1.28</c:v>
                </c:pt>
                <c:pt idx="99">
                  <c:v>1.28</c:v>
                </c:pt>
                <c:pt idx="100">
                  <c:v>1.28</c:v>
                </c:pt>
                <c:pt idx="101">
                  <c:v>1.28</c:v>
                </c:pt>
                <c:pt idx="102">
                  <c:v>1.27</c:v>
                </c:pt>
                <c:pt idx="103">
                  <c:v>1.27</c:v>
                </c:pt>
                <c:pt idx="104">
                  <c:v>1.27</c:v>
                </c:pt>
                <c:pt idx="105">
                  <c:v>1.27</c:v>
                </c:pt>
                <c:pt idx="106">
                  <c:v>1.27</c:v>
                </c:pt>
                <c:pt idx="107">
                  <c:v>1.27</c:v>
                </c:pt>
                <c:pt idx="108">
                  <c:v>1.27</c:v>
                </c:pt>
                <c:pt idx="109">
                  <c:v>1.27</c:v>
                </c:pt>
                <c:pt idx="110">
                  <c:v>1.27</c:v>
                </c:pt>
                <c:pt idx="111">
                  <c:v>1.25</c:v>
                </c:pt>
                <c:pt idx="112">
                  <c:v>1.25</c:v>
                </c:pt>
                <c:pt idx="113">
                  <c:v>1.25</c:v>
                </c:pt>
                <c:pt idx="114">
                  <c:v>1.25</c:v>
                </c:pt>
                <c:pt idx="115">
                  <c:v>1.25</c:v>
                </c:pt>
                <c:pt idx="116">
                  <c:v>1.25</c:v>
                </c:pt>
                <c:pt idx="117">
                  <c:v>1.25</c:v>
                </c:pt>
                <c:pt idx="118">
                  <c:v>1.25</c:v>
                </c:pt>
                <c:pt idx="119">
                  <c:v>1.25</c:v>
                </c:pt>
                <c:pt idx="120">
                  <c:v>1.22</c:v>
                </c:pt>
                <c:pt idx="121">
                  <c:v>1.22</c:v>
                </c:pt>
                <c:pt idx="122">
                  <c:v>1.22</c:v>
                </c:pt>
                <c:pt idx="123">
                  <c:v>1.21</c:v>
                </c:pt>
                <c:pt idx="124">
                  <c:v>1.21</c:v>
                </c:pt>
                <c:pt idx="125">
                  <c:v>1.22</c:v>
                </c:pt>
                <c:pt idx="126">
                  <c:v>1.21</c:v>
                </c:pt>
                <c:pt idx="127">
                  <c:v>1.2</c:v>
                </c:pt>
                <c:pt idx="128">
                  <c:v>1.2</c:v>
                </c:pt>
                <c:pt idx="129">
                  <c:v>1.2</c:v>
                </c:pt>
                <c:pt idx="130" formatCode="General">
                  <c:v>0.0</c:v>
                </c:pt>
                <c:pt idx="131" formatCode="General">
                  <c:v>0.0</c:v>
                </c:pt>
                <c:pt idx="132" formatCode="General">
                  <c:v>0.0</c:v>
                </c:pt>
                <c:pt idx="133" formatCode="General">
                  <c:v>0.0</c:v>
                </c:pt>
                <c:pt idx="134" formatCode="General">
                  <c:v>0.0</c:v>
                </c:pt>
                <c:pt idx="135" formatCode="General">
                  <c:v>0.0</c:v>
                </c:pt>
                <c:pt idx="136" formatCode="General">
                  <c:v>0.0</c:v>
                </c:pt>
                <c:pt idx="137" formatCode="General">
                  <c:v>0.0</c:v>
                </c:pt>
                <c:pt idx="138" formatCode="General">
                  <c:v>0.0</c:v>
                </c:pt>
                <c:pt idx="139" formatCode="General">
                  <c:v>0.0</c:v>
                </c:pt>
                <c:pt idx="140" formatCode="General">
                  <c:v>0.0</c:v>
                </c:pt>
                <c:pt idx="141" formatCode="General">
                  <c:v>0.0</c:v>
                </c:pt>
                <c:pt idx="142" formatCode="General">
                  <c:v>0.0</c:v>
                </c:pt>
                <c:pt idx="143" formatCode="General">
                  <c:v>0.0</c:v>
                </c:pt>
                <c:pt idx="144" formatCode="General">
                  <c:v>0.0</c:v>
                </c:pt>
                <c:pt idx="145" formatCode="General">
                  <c:v>0.0</c:v>
                </c:pt>
                <c:pt idx="146" formatCode="General">
                  <c:v>0.0</c:v>
                </c:pt>
                <c:pt idx="147" formatCode="General">
                  <c:v>0.0</c:v>
                </c:pt>
                <c:pt idx="148" formatCode="General">
                  <c:v>0.0</c:v>
                </c:pt>
                <c:pt idx="149" formatCode="General">
                  <c:v>0.0</c:v>
                </c:pt>
                <c:pt idx="150" formatCode="General">
                  <c:v>0.0</c:v>
                </c:pt>
                <c:pt idx="151" formatCode="General">
                  <c:v>0.0</c:v>
                </c:pt>
                <c:pt idx="152" formatCode="General">
                  <c:v>0.0</c:v>
                </c:pt>
                <c:pt idx="153" formatCode="General">
                  <c:v>0.0</c:v>
                </c:pt>
                <c:pt idx="154" formatCode="General">
                  <c:v>0.0</c:v>
                </c:pt>
                <c:pt idx="155" formatCode="General">
                  <c:v>0.0</c:v>
                </c:pt>
                <c:pt idx="156" formatCode="General">
                  <c:v>0.0</c:v>
                </c:pt>
                <c:pt idx="157" formatCode="General">
                  <c:v>0.0</c:v>
                </c:pt>
                <c:pt idx="158" formatCode="General">
                  <c:v>0.0</c:v>
                </c:pt>
                <c:pt idx="159" formatCode="General">
                  <c:v>0.0</c:v>
                </c:pt>
                <c:pt idx="160" formatCode="General">
                  <c:v>0.0</c:v>
                </c:pt>
                <c:pt idx="161" formatCode="General">
                  <c:v>0.0</c:v>
                </c:pt>
                <c:pt idx="162" formatCode="General">
                  <c:v>0.0</c:v>
                </c:pt>
                <c:pt idx="163" formatCode="General">
                  <c:v>0.0</c:v>
                </c:pt>
                <c:pt idx="164" formatCode="General">
                  <c:v>0.0</c:v>
                </c:pt>
                <c:pt idx="165" formatCode="General">
                  <c:v>0.0</c:v>
                </c:pt>
                <c:pt idx="166" formatCode="General">
                  <c:v>0.0</c:v>
                </c:pt>
                <c:pt idx="167" formatCode="General">
                  <c:v>0.0</c:v>
                </c:pt>
                <c:pt idx="168" formatCode="General">
                  <c:v>0.0</c:v>
                </c:pt>
                <c:pt idx="169" formatCode="General">
                  <c:v>0.0</c:v>
                </c:pt>
                <c:pt idx="170" formatCode="General">
                  <c:v>0.0</c:v>
                </c:pt>
                <c:pt idx="171" formatCode="General">
                  <c:v>0.0</c:v>
                </c:pt>
                <c:pt idx="172" formatCode="General">
                  <c:v>0.0</c:v>
                </c:pt>
                <c:pt idx="173" formatCode="General">
                  <c:v>0.0</c:v>
                </c:pt>
                <c:pt idx="174" formatCode="General">
                  <c:v>0.0</c:v>
                </c:pt>
                <c:pt idx="175" formatCode="General">
                  <c:v>0.0</c:v>
                </c:pt>
                <c:pt idx="176" formatCode="General">
                  <c:v>0.0</c:v>
                </c:pt>
                <c:pt idx="177" formatCode="General">
                  <c:v>0.0</c:v>
                </c:pt>
                <c:pt idx="178" formatCode="General">
                  <c:v>0.0</c:v>
                </c:pt>
                <c:pt idx="179" formatCode="General">
                  <c:v>0.0</c:v>
                </c:pt>
                <c:pt idx="180" formatCode="General">
                  <c:v>0.0</c:v>
                </c:pt>
                <c:pt idx="181" formatCode="General">
                  <c:v>0.0</c:v>
                </c:pt>
                <c:pt idx="182" formatCode="General">
                  <c:v>0.0</c:v>
                </c:pt>
                <c:pt idx="183" formatCode="General">
                  <c:v>0.0</c:v>
                </c:pt>
                <c:pt idx="184" formatCode="General">
                  <c:v>0.0</c:v>
                </c:pt>
                <c:pt idx="185" formatCode="General">
                  <c:v>0.0</c:v>
                </c:pt>
                <c:pt idx="186" formatCode="General">
                  <c:v>0.0</c:v>
                </c:pt>
                <c:pt idx="187" formatCode="General">
                  <c:v>0.0</c:v>
                </c:pt>
                <c:pt idx="188" formatCode="General">
                  <c:v>0.0</c:v>
                </c:pt>
                <c:pt idx="189" formatCode="General">
                  <c:v>0.0</c:v>
                </c:pt>
                <c:pt idx="190" formatCode="General">
                  <c:v>0.0</c:v>
                </c:pt>
                <c:pt idx="191" formatCode="General">
                  <c:v>0.0</c:v>
                </c:pt>
                <c:pt idx="192" formatCode="General">
                  <c:v>0.0</c:v>
                </c:pt>
                <c:pt idx="193" formatCode="General">
                  <c:v>0.0</c:v>
                </c:pt>
                <c:pt idx="194" formatCode="General">
                  <c:v>0.0</c:v>
                </c:pt>
                <c:pt idx="195" formatCode="General">
                  <c:v>0.0</c:v>
                </c:pt>
                <c:pt idx="196" formatCode="General">
                  <c:v>0.0</c:v>
                </c:pt>
                <c:pt idx="197" formatCode="General">
                  <c:v>0.0</c:v>
                </c:pt>
                <c:pt idx="198" formatCode="General">
                  <c:v>0.0</c:v>
                </c:pt>
                <c:pt idx="199" formatCode="General">
                  <c:v>0.0</c:v>
                </c:pt>
                <c:pt idx="200" formatCode="General">
                  <c:v>0.0</c:v>
                </c:pt>
                <c:pt idx="201" formatCode="General">
                  <c:v>0.0</c:v>
                </c:pt>
                <c:pt idx="202" formatCode="General">
                  <c:v>0.0</c:v>
                </c:pt>
                <c:pt idx="203" formatCode="General">
                  <c:v>0.0</c:v>
                </c:pt>
                <c:pt idx="204" formatCode="General">
                  <c:v>0.0</c:v>
                </c:pt>
                <c:pt idx="205" formatCode="General">
                  <c:v>0.0</c:v>
                </c:pt>
                <c:pt idx="206" formatCode="General">
                  <c:v>0.0</c:v>
                </c:pt>
                <c:pt idx="207" formatCode="General">
                  <c:v>0.0</c:v>
                </c:pt>
                <c:pt idx="208" formatCode="General">
                  <c:v>0.0</c:v>
                </c:pt>
                <c:pt idx="209" formatCode="General">
                  <c:v>0.0</c:v>
                </c:pt>
                <c:pt idx="210" formatCode="General">
                  <c:v>0.0</c:v>
                </c:pt>
                <c:pt idx="211" formatCode="General">
                  <c:v>0.0</c:v>
                </c:pt>
                <c:pt idx="212" formatCode="General">
                  <c:v>0.0</c:v>
                </c:pt>
                <c:pt idx="213" formatCode="General">
                  <c:v>0.0</c:v>
                </c:pt>
                <c:pt idx="214" formatCode="General">
                  <c:v>0.0</c:v>
                </c:pt>
                <c:pt idx="215" formatCode="General">
                  <c:v>0.0</c:v>
                </c:pt>
                <c:pt idx="216" formatCode="General">
                  <c:v>0.0</c:v>
                </c:pt>
                <c:pt idx="217" formatCode="General">
                  <c:v>0.0</c:v>
                </c:pt>
                <c:pt idx="218" formatCode="General">
                  <c:v>0.0</c:v>
                </c:pt>
                <c:pt idx="219" formatCode="General">
                  <c:v>0.0</c:v>
                </c:pt>
                <c:pt idx="220" formatCode="General">
                  <c:v>0.0</c:v>
                </c:pt>
                <c:pt idx="221" formatCode="General">
                  <c:v>0.0</c:v>
                </c:pt>
                <c:pt idx="222" formatCode="General">
                  <c:v>0.0</c:v>
                </c:pt>
                <c:pt idx="223" formatCode="General">
                  <c:v>0.0</c:v>
                </c:pt>
                <c:pt idx="224" formatCode="General">
                  <c:v>0.0</c:v>
                </c:pt>
                <c:pt idx="225" formatCode="General">
                  <c:v>0.0</c:v>
                </c:pt>
                <c:pt idx="226" formatCode="General">
                  <c:v>0.0</c:v>
                </c:pt>
                <c:pt idx="227" formatCode="General">
                  <c:v>0.0</c:v>
                </c:pt>
                <c:pt idx="228" formatCode="General">
                  <c:v>0.0</c:v>
                </c:pt>
                <c:pt idx="229" formatCode="General">
                  <c:v>0.0</c:v>
                </c:pt>
                <c:pt idx="230" formatCode="General">
                  <c:v>0.0</c:v>
                </c:pt>
                <c:pt idx="231" formatCode="General">
                  <c:v>0.0</c:v>
                </c:pt>
                <c:pt idx="232" formatCode="General">
                  <c:v>0.0</c:v>
                </c:pt>
                <c:pt idx="233" formatCode="General">
                  <c:v>0.0</c:v>
                </c:pt>
                <c:pt idx="234" formatCode="General">
                  <c:v>0.0</c:v>
                </c:pt>
                <c:pt idx="235" formatCode="General">
                  <c:v>0.0</c:v>
                </c:pt>
                <c:pt idx="236" formatCode="General">
                  <c:v>0.0</c:v>
                </c:pt>
                <c:pt idx="237" formatCode="General">
                  <c:v>0.0</c:v>
                </c:pt>
                <c:pt idx="238" formatCode="General">
                  <c:v>0.0</c:v>
                </c:pt>
                <c:pt idx="239" formatCode="General">
                  <c:v>0.0</c:v>
                </c:pt>
                <c:pt idx="240" formatCode="General">
                  <c:v>0.0</c:v>
                </c:pt>
                <c:pt idx="241" formatCode="General">
                  <c:v>0.0</c:v>
                </c:pt>
                <c:pt idx="242" formatCode="General">
                  <c:v>0.0</c:v>
                </c:pt>
                <c:pt idx="243" formatCode="General">
                  <c:v>0.0</c:v>
                </c:pt>
                <c:pt idx="244" formatCode="General">
                  <c:v>0.0</c:v>
                </c:pt>
                <c:pt idx="245" formatCode="General">
                  <c:v>0.0</c:v>
                </c:pt>
                <c:pt idx="246" formatCode="General">
                  <c:v>0.0</c:v>
                </c:pt>
              </c:numCache>
            </c:numRef>
          </c:val>
          <c:smooth val="0"/>
        </c:ser>
        <c:ser>
          <c:idx val="1"/>
          <c:order val="1"/>
          <c:tx>
            <c:strRef>
              <c:f>'[1]PIB Total'!$C$2</c:f>
              <c:strCache>
                <c:ptCount val="1"/>
                <c:pt idx="0">
                  <c:v>2019</c:v>
                </c:pt>
              </c:strCache>
            </c:strRef>
          </c:tx>
          <c:marker>
            <c:symbol val="none"/>
          </c:marker>
          <c:dLbls>
            <c:dLbl>
              <c:idx val="24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'[1]PIB Total'!$A$3:$A$249</c:f>
              <c:strCache>
                <c:ptCount val="247"/>
                <c:pt idx="0">
                  <c:v>22/08/2018</c:v>
                </c:pt>
                <c:pt idx="1">
                  <c:v>23/08/2018</c:v>
                </c:pt>
                <c:pt idx="2">
                  <c:v>24/08/2018</c:v>
                </c:pt>
                <c:pt idx="3">
                  <c:v>27/08/2018</c:v>
                </c:pt>
                <c:pt idx="4">
                  <c:v>28/08/2018</c:v>
                </c:pt>
                <c:pt idx="5">
                  <c:v>29/08/2018</c:v>
                </c:pt>
                <c:pt idx="6">
                  <c:v>30/08/2018</c:v>
                </c:pt>
                <c:pt idx="7">
                  <c:v>31/08/2018</c:v>
                </c:pt>
                <c:pt idx="8">
                  <c:v>03/09/2018</c:v>
                </c:pt>
                <c:pt idx="9">
                  <c:v>04/09/2018</c:v>
                </c:pt>
                <c:pt idx="10">
                  <c:v>05/09/2018</c:v>
                </c:pt>
                <c:pt idx="11">
                  <c:v>06/09/2018</c:v>
                </c:pt>
                <c:pt idx="12">
                  <c:v>10/09/2018</c:v>
                </c:pt>
                <c:pt idx="13">
                  <c:v>11/09/2018</c:v>
                </c:pt>
                <c:pt idx="14">
                  <c:v>12/09/2018</c:v>
                </c:pt>
                <c:pt idx="15">
                  <c:v>13/09/2018</c:v>
                </c:pt>
                <c:pt idx="16">
                  <c:v>14/09/2018</c:v>
                </c:pt>
                <c:pt idx="17">
                  <c:v>17/09/2018</c:v>
                </c:pt>
                <c:pt idx="18">
                  <c:v>18/09/2018</c:v>
                </c:pt>
                <c:pt idx="19">
                  <c:v>19/09/2018</c:v>
                </c:pt>
                <c:pt idx="20">
                  <c:v>20/09/2018</c:v>
                </c:pt>
                <c:pt idx="21">
                  <c:v>21/09/2018</c:v>
                </c:pt>
                <c:pt idx="22">
                  <c:v>24/09/2018</c:v>
                </c:pt>
                <c:pt idx="23">
                  <c:v>25/09/2018</c:v>
                </c:pt>
                <c:pt idx="24">
                  <c:v>26/09/2018</c:v>
                </c:pt>
                <c:pt idx="25">
                  <c:v>27/09/2018</c:v>
                </c:pt>
                <c:pt idx="26">
                  <c:v>28/09/2018</c:v>
                </c:pt>
                <c:pt idx="27">
                  <c:v>01/10/2018</c:v>
                </c:pt>
                <c:pt idx="28">
                  <c:v>02/10/2018</c:v>
                </c:pt>
                <c:pt idx="29">
                  <c:v>03/10/2018</c:v>
                </c:pt>
                <c:pt idx="30">
                  <c:v>04/10/2018</c:v>
                </c:pt>
                <c:pt idx="31">
                  <c:v>05/10/2018</c:v>
                </c:pt>
                <c:pt idx="32">
                  <c:v>08/10/2018</c:v>
                </c:pt>
                <c:pt idx="33">
                  <c:v>09/10/2018</c:v>
                </c:pt>
                <c:pt idx="34">
                  <c:v>10/10/2018</c:v>
                </c:pt>
                <c:pt idx="35">
                  <c:v>11/10/2018</c:v>
                </c:pt>
                <c:pt idx="36">
                  <c:v>15/10/2018</c:v>
                </c:pt>
                <c:pt idx="37">
                  <c:v>16/10/2018</c:v>
                </c:pt>
                <c:pt idx="38">
                  <c:v>17/10/2018</c:v>
                </c:pt>
                <c:pt idx="39">
                  <c:v>18/10/2018</c:v>
                </c:pt>
                <c:pt idx="40">
                  <c:v>19/10/2018</c:v>
                </c:pt>
                <c:pt idx="41">
                  <c:v>22/10/2018</c:v>
                </c:pt>
                <c:pt idx="42">
                  <c:v>23/10/2018</c:v>
                </c:pt>
                <c:pt idx="43">
                  <c:v>24/10/2018</c:v>
                </c:pt>
                <c:pt idx="44">
                  <c:v>25/10/2018</c:v>
                </c:pt>
                <c:pt idx="45">
                  <c:v>26/10/2018</c:v>
                </c:pt>
                <c:pt idx="46">
                  <c:v>29/10/2018</c:v>
                </c:pt>
                <c:pt idx="47">
                  <c:v>30/10/2018</c:v>
                </c:pt>
                <c:pt idx="48">
                  <c:v>31/10/2018</c:v>
                </c:pt>
                <c:pt idx="49">
                  <c:v>01/11/2018</c:v>
                </c:pt>
                <c:pt idx="50">
                  <c:v>05/11/2018</c:v>
                </c:pt>
                <c:pt idx="51">
                  <c:v>06/11/2018</c:v>
                </c:pt>
                <c:pt idx="52">
                  <c:v>07/11/2018</c:v>
                </c:pt>
                <c:pt idx="53">
                  <c:v>08/11/2018</c:v>
                </c:pt>
                <c:pt idx="54">
                  <c:v>09/11/2018</c:v>
                </c:pt>
                <c:pt idx="55">
                  <c:v>12/11/2018</c:v>
                </c:pt>
                <c:pt idx="56">
                  <c:v>13/11/2018</c:v>
                </c:pt>
                <c:pt idx="57">
                  <c:v>14/11/2018</c:v>
                </c:pt>
                <c:pt idx="58">
                  <c:v>16/11/2018</c:v>
                </c:pt>
                <c:pt idx="59">
                  <c:v>19/11/2018</c:v>
                </c:pt>
                <c:pt idx="60">
                  <c:v>20/11/2018</c:v>
                </c:pt>
                <c:pt idx="61">
                  <c:v>21/11/2018</c:v>
                </c:pt>
                <c:pt idx="62">
                  <c:v>22/11/2018</c:v>
                </c:pt>
                <c:pt idx="63">
                  <c:v>23/11/2018</c:v>
                </c:pt>
                <c:pt idx="64">
                  <c:v>26/11/2018</c:v>
                </c:pt>
                <c:pt idx="65">
                  <c:v>27/11/2018</c:v>
                </c:pt>
                <c:pt idx="66">
                  <c:v>28/11/2018</c:v>
                </c:pt>
                <c:pt idx="67">
                  <c:v>29/11/2018</c:v>
                </c:pt>
                <c:pt idx="68">
                  <c:v>30/11/2018</c:v>
                </c:pt>
                <c:pt idx="69">
                  <c:v>03/12/2018</c:v>
                </c:pt>
                <c:pt idx="70">
                  <c:v>04/12/2018</c:v>
                </c:pt>
                <c:pt idx="71">
                  <c:v>05/12/2018</c:v>
                </c:pt>
                <c:pt idx="72">
                  <c:v>06/12/2018</c:v>
                </c:pt>
                <c:pt idx="73">
                  <c:v>07/12/2018</c:v>
                </c:pt>
                <c:pt idx="74">
                  <c:v>10/12/2018</c:v>
                </c:pt>
                <c:pt idx="75">
                  <c:v>11/12/2018</c:v>
                </c:pt>
                <c:pt idx="76">
                  <c:v>12/12/2018</c:v>
                </c:pt>
                <c:pt idx="77">
                  <c:v>13/12/2018</c:v>
                </c:pt>
                <c:pt idx="78">
                  <c:v>14/12/2018</c:v>
                </c:pt>
                <c:pt idx="79">
                  <c:v>17/12/2018</c:v>
                </c:pt>
                <c:pt idx="80">
                  <c:v>18/12/2018</c:v>
                </c:pt>
                <c:pt idx="81">
                  <c:v>19/12/2018</c:v>
                </c:pt>
                <c:pt idx="82">
                  <c:v>20/12/2018</c:v>
                </c:pt>
                <c:pt idx="83">
                  <c:v>21/12/2018</c:v>
                </c:pt>
                <c:pt idx="84">
                  <c:v>24/12/2018</c:v>
                </c:pt>
                <c:pt idx="85">
                  <c:v>26/12/2018</c:v>
                </c:pt>
                <c:pt idx="86">
                  <c:v>27/12/2018</c:v>
                </c:pt>
                <c:pt idx="87">
                  <c:v>28/12/2018</c:v>
                </c:pt>
                <c:pt idx="88">
                  <c:v>31/12/2018</c:v>
                </c:pt>
                <c:pt idx="89">
                  <c:v>02/01/2019</c:v>
                </c:pt>
                <c:pt idx="90">
                  <c:v>03/01/2019</c:v>
                </c:pt>
                <c:pt idx="91">
                  <c:v>04/01/2019</c:v>
                </c:pt>
                <c:pt idx="92">
                  <c:v>07/01/2019</c:v>
                </c:pt>
                <c:pt idx="93">
                  <c:v>08/01/2019</c:v>
                </c:pt>
                <c:pt idx="94">
                  <c:v>09/01/2019</c:v>
                </c:pt>
                <c:pt idx="95">
                  <c:v>10/01/2019</c:v>
                </c:pt>
                <c:pt idx="96">
                  <c:v>11/01/2019</c:v>
                </c:pt>
                <c:pt idx="97">
                  <c:v>14/01/2019</c:v>
                </c:pt>
                <c:pt idx="98">
                  <c:v>15/01/2019</c:v>
                </c:pt>
                <c:pt idx="99">
                  <c:v>16/01/2019</c:v>
                </c:pt>
                <c:pt idx="100">
                  <c:v>17/01/2019</c:v>
                </c:pt>
                <c:pt idx="101">
                  <c:v>18/01/2019</c:v>
                </c:pt>
                <c:pt idx="102">
                  <c:v>21/01/2019</c:v>
                </c:pt>
                <c:pt idx="103">
                  <c:v>22/01/2019</c:v>
                </c:pt>
                <c:pt idx="104">
                  <c:v>23/01/2019</c:v>
                </c:pt>
                <c:pt idx="105">
                  <c:v>24/01/2019</c:v>
                </c:pt>
                <c:pt idx="106">
                  <c:v>25/01/2019</c:v>
                </c:pt>
                <c:pt idx="107">
                  <c:v>28/01/2019</c:v>
                </c:pt>
                <c:pt idx="108">
                  <c:v>29/01/2019</c:v>
                </c:pt>
                <c:pt idx="109">
                  <c:v>30/01/2019</c:v>
                </c:pt>
                <c:pt idx="110">
                  <c:v>31/01/2019</c:v>
                </c:pt>
                <c:pt idx="111">
                  <c:v>01/02/2019</c:v>
                </c:pt>
                <c:pt idx="112">
                  <c:v>04/02/2019</c:v>
                </c:pt>
                <c:pt idx="113">
                  <c:v>05/02/2019</c:v>
                </c:pt>
                <c:pt idx="114">
                  <c:v>06/02/2019</c:v>
                </c:pt>
                <c:pt idx="115">
                  <c:v>07/02/2019</c:v>
                </c:pt>
                <c:pt idx="116">
                  <c:v>08/02/2019</c:v>
                </c:pt>
                <c:pt idx="117">
                  <c:v>11/02/2019</c:v>
                </c:pt>
                <c:pt idx="118">
                  <c:v>12/02/2019</c:v>
                </c:pt>
                <c:pt idx="119">
                  <c:v>13/02/2019</c:v>
                </c:pt>
                <c:pt idx="120">
                  <c:v>14/02/2019</c:v>
                </c:pt>
                <c:pt idx="121">
                  <c:v>15/02/2019</c:v>
                </c:pt>
                <c:pt idx="122">
                  <c:v>18/02/2019</c:v>
                </c:pt>
                <c:pt idx="123">
                  <c:v>19/02/2019</c:v>
                </c:pt>
                <c:pt idx="124">
                  <c:v>20/02/2019</c:v>
                </c:pt>
                <c:pt idx="125">
                  <c:v>21/02/2019</c:v>
                </c:pt>
                <c:pt idx="126">
                  <c:v>22/02/2019</c:v>
                </c:pt>
                <c:pt idx="127">
                  <c:v>25/02/2019</c:v>
                </c:pt>
                <c:pt idx="128">
                  <c:v>26/02/2019</c:v>
                </c:pt>
                <c:pt idx="129">
                  <c:v>27/02/2019</c:v>
                </c:pt>
                <c:pt idx="130">
                  <c:v>28/02/2019</c:v>
                </c:pt>
                <c:pt idx="131">
                  <c:v>01/03/2019</c:v>
                </c:pt>
                <c:pt idx="132">
                  <c:v>06/03/2019</c:v>
                </c:pt>
                <c:pt idx="133">
                  <c:v>07/03/2019</c:v>
                </c:pt>
                <c:pt idx="134">
                  <c:v>08/03/2019</c:v>
                </c:pt>
                <c:pt idx="135">
                  <c:v>11/03/2019</c:v>
                </c:pt>
                <c:pt idx="136">
                  <c:v>12/03/2019</c:v>
                </c:pt>
                <c:pt idx="137">
                  <c:v>13/03/2019</c:v>
                </c:pt>
                <c:pt idx="138">
                  <c:v>14/03/2019</c:v>
                </c:pt>
                <c:pt idx="139">
                  <c:v>15/03/2019</c:v>
                </c:pt>
                <c:pt idx="140">
                  <c:v>18/03/2019</c:v>
                </c:pt>
                <c:pt idx="141">
                  <c:v>19/03/2019</c:v>
                </c:pt>
                <c:pt idx="142">
                  <c:v>20/03/2019</c:v>
                </c:pt>
                <c:pt idx="143">
                  <c:v>21/03/2019</c:v>
                </c:pt>
                <c:pt idx="144">
                  <c:v>22/03/2019</c:v>
                </c:pt>
                <c:pt idx="145">
                  <c:v>25/03/2019</c:v>
                </c:pt>
                <c:pt idx="146">
                  <c:v>26/03/2019</c:v>
                </c:pt>
                <c:pt idx="147">
                  <c:v>27/03/2019</c:v>
                </c:pt>
                <c:pt idx="148">
                  <c:v>28/03/2019</c:v>
                </c:pt>
                <c:pt idx="149">
                  <c:v>29/03/2019</c:v>
                </c:pt>
                <c:pt idx="150">
                  <c:v>01/04/2019</c:v>
                </c:pt>
                <c:pt idx="151">
                  <c:v>02/04/2019</c:v>
                </c:pt>
                <c:pt idx="152">
                  <c:v>03/04/2019</c:v>
                </c:pt>
                <c:pt idx="153">
                  <c:v>04/04/2019</c:v>
                </c:pt>
                <c:pt idx="154">
                  <c:v>05/04/2019</c:v>
                </c:pt>
                <c:pt idx="155">
                  <c:v>08/04/2019</c:v>
                </c:pt>
                <c:pt idx="156">
                  <c:v>09/04/2019</c:v>
                </c:pt>
                <c:pt idx="157">
                  <c:v>10/04/2019</c:v>
                </c:pt>
                <c:pt idx="158">
                  <c:v>11/04/2019</c:v>
                </c:pt>
                <c:pt idx="159">
                  <c:v>12/04/2019</c:v>
                </c:pt>
                <c:pt idx="160">
                  <c:v>15/04/2019</c:v>
                </c:pt>
                <c:pt idx="161">
                  <c:v>16/04/2019</c:v>
                </c:pt>
                <c:pt idx="162">
                  <c:v>17/04/2019</c:v>
                </c:pt>
                <c:pt idx="163">
                  <c:v>18/04/2019</c:v>
                </c:pt>
                <c:pt idx="164">
                  <c:v>22/04/2019</c:v>
                </c:pt>
                <c:pt idx="165">
                  <c:v>23/04/2019</c:v>
                </c:pt>
                <c:pt idx="166">
                  <c:v>24/04/2019</c:v>
                </c:pt>
                <c:pt idx="167">
                  <c:v>25/04/2019</c:v>
                </c:pt>
                <c:pt idx="168">
                  <c:v>26/04/2019</c:v>
                </c:pt>
                <c:pt idx="169">
                  <c:v>29/04/2019</c:v>
                </c:pt>
                <c:pt idx="170">
                  <c:v>30/04/2019</c:v>
                </c:pt>
                <c:pt idx="171">
                  <c:v>02/05/2019</c:v>
                </c:pt>
                <c:pt idx="172">
                  <c:v>03/05/2019</c:v>
                </c:pt>
                <c:pt idx="173">
                  <c:v>06/05/2019</c:v>
                </c:pt>
                <c:pt idx="174">
                  <c:v>07/05/2019</c:v>
                </c:pt>
                <c:pt idx="175">
                  <c:v>08/05/2019</c:v>
                </c:pt>
                <c:pt idx="176">
                  <c:v>09/05/2019</c:v>
                </c:pt>
                <c:pt idx="177">
                  <c:v>10/05/2019</c:v>
                </c:pt>
                <c:pt idx="178">
                  <c:v>13/05/2019</c:v>
                </c:pt>
                <c:pt idx="179">
                  <c:v>14/05/2019</c:v>
                </c:pt>
                <c:pt idx="180">
                  <c:v>15/05/2019</c:v>
                </c:pt>
                <c:pt idx="181">
                  <c:v>16/05/2019</c:v>
                </c:pt>
                <c:pt idx="182">
                  <c:v>17/05/2019</c:v>
                </c:pt>
                <c:pt idx="183">
                  <c:v>20/05/2019</c:v>
                </c:pt>
                <c:pt idx="184">
                  <c:v>21/05/2019</c:v>
                </c:pt>
                <c:pt idx="185">
                  <c:v>22/05/2019</c:v>
                </c:pt>
                <c:pt idx="186">
                  <c:v>23/05/2019</c:v>
                </c:pt>
                <c:pt idx="187">
                  <c:v>24/05/2019</c:v>
                </c:pt>
                <c:pt idx="188">
                  <c:v>27/05/2019</c:v>
                </c:pt>
                <c:pt idx="189">
                  <c:v>28/05/2019</c:v>
                </c:pt>
                <c:pt idx="190">
                  <c:v>29/05/2019</c:v>
                </c:pt>
                <c:pt idx="191">
                  <c:v>30/05/2019</c:v>
                </c:pt>
                <c:pt idx="192">
                  <c:v>31/05/2019</c:v>
                </c:pt>
                <c:pt idx="193">
                  <c:v>03/06/2019</c:v>
                </c:pt>
                <c:pt idx="194">
                  <c:v>04/06/2019</c:v>
                </c:pt>
                <c:pt idx="195">
                  <c:v>05/06/2019</c:v>
                </c:pt>
                <c:pt idx="196">
                  <c:v>06/06/2019</c:v>
                </c:pt>
                <c:pt idx="197">
                  <c:v>07/06/2019</c:v>
                </c:pt>
                <c:pt idx="198">
                  <c:v>10/06/2019</c:v>
                </c:pt>
                <c:pt idx="199">
                  <c:v>11/06/2019</c:v>
                </c:pt>
                <c:pt idx="200">
                  <c:v>12/06/2019</c:v>
                </c:pt>
                <c:pt idx="201">
                  <c:v>13/06/2019</c:v>
                </c:pt>
                <c:pt idx="202">
                  <c:v>14/06/2019</c:v>
                </c:pt>
                <c:pt idx="203">
                  <c:v>17/06/2019</c:v>
                </c:pt>
                <c:pt idx="204">
                  <c:v>18/06/2019</c:v>
                </c:pt>
                <c:pt idx="205">
                  <c:v>19/06/2019</c:v>
                </c:pt>
                <c:pt idx="206">
                  <c:v>21/06/2019</c:v>
                </c:pt>
                <c:pt idx="207">
                  <c:v>24/06/2019</c:v>
                </c:pt>
                <c:pt idx="208">
                  <c:v>25/06/2019</c:v>
                </c:pt>
                <c:pt idx="209">
                  <c:v>26/06/2019</c:v>
                </c:pt>
                <c:pt idx="210">
                  <c:v>27/06/2019</c:v>
                </c:pt>
                <c:pt idx="211">
                  <c:v>28/06/2019</c:v>
                </c:pt>
                <c:pt idx="212">
                  <c:v>01/07/2019</c:v>
                </c:pt>
                <c:pt idx="213">
                  <c:v>02/07/2019</c:v>
                </c:pt>
                <c:pt idx="214">
                  <c:v>03/07/2019</c:v>
                </c:pt>
                <c:pt idx="215">
                  <c:v>04/07/2019</c:v>
                </c:pt>
                <c:pt idx="216">
                  <c:v>05/07/2019</c:v>
                </c:pt>
                <c:pt idx="217">
                  <c:v>08/07/2019</c:v>
                </c:pt>
                <c:pt idx="218">
                  <c:v>09/07/2019</c:v>
                </c:pt>
                <c:pt idx="219">
                  <c:v>10/07/2019</c:v>
                </c:pt>
                <c:pt idx="220">
                  <c:v>11/07/2019</c:v>
                </c:pt>
                <c:pt idx="221">
                  <c:v>12/07/2019</c:v>
                </c:pt>
                <c:pt idx="222">
                  <c:v>15/07/2019</c:v>
                </c:pt>
                <c:pt idx="223">
                  <c:v>16/07/2019</c:v>
                </c:pt>
                <c:pt idx="224">
                  <c:v>17/07/2019</c:v>
                </c:pt>
                <c:pt idx="225">
                  <c:v>18/07/2019</c:v>
                </c:pt>
                <c:pt idx="226">
                  <c:v>19/07/2019</c:v>
                </c:pt>
                <c:pt idx="227">
                  <c:v>22/07/2019</c:v>
                </c:pt>
                <c:pt idx="228">
                  <c:v>23/07/2019</c:v>
                </c:pt>
                <c:pt idx="229">
                  <c:v>24/07/2019</c:v>
                </c:pt>
                <c:pt idx="230">
                  <c:v>25/07/2019</c:v>
                </c:pt>
                <c:pt idx="231">
                  <c:v>26/07/2019</c:v>
                </c:pt>
                <c:pt idx="232">
                  <c:v>29/07/2019</c:v>
                </c:pt>
                <c:pt idx="233">
                  <c:v>30/07/2019</c:v>
                </c:pt>
                <c:pt idx="234">
                  <c:v>31/07/2019</c:v>
                </c:pt>
                <c:pt idx="235">
                  <c:v>01/08/2019</c:v>
                </c:pt>
                <c:pt idx="236">
                  <c:v>02/08/2019</c:v>
                </c:pt>
                <c:pt idx="237">
                  <c:v>05/08/2019</c:v>
                </c:pt>
                <c:pt idx="238">
                  <c:v>06/08/2019</c:v>
                </c:pt>
                <c:pt idx="239">
                  <c:v>07/08/2019</c:v>
                </c:pt>
                <c:pt idx="240">
                  <c:v>08/08/2019</c:v>
                </c:pt>
                <c:pt idx="241">
                  <c:v>09/08/2019</c:v>
                </c:pt>
                <c:pt idx="242">
                  <c:v>12/08/2019</c:v>
                </c:pt>
                <c:pt idx="243">
                  <c:v>13/08/2019</c:v>
                </c:pt>
                <c:pt idx="244">
                  <c:v>14/08/2019</c:v>
                </c:pt>
                <c:pt idx="245">
                  <c:v>15/08/2019</c:v>
                </c:pt>
                <c:pt idx="246">
                  <c:v>16/08/2019</c:v>
                </c:pt>
              </c:strCache>
            </c:strRef>
          </c:cat>
          <c:val>
            <c:numRef>
              <c:f>'[1]PIB Total'!$C$3:$C$249</c:f>
              <c:numCache>
                <c:formatCode>#,##0.00</c:formatCode>
                <c:ptCount val="247"/>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pt idx="32">
                  <c:v>2.5</c:v>
                </c:pt>
                <c:pt idx="33">
                  <c:v>2.5</c:v>
                </c:pt>
                <c:pt idx="34">
                  <c:v>2.5</c:v>
                </c:pt>
                <c:pt idx="35">
                  <c:v>2.5</c:v>
                </c:pt>
                <c:pt idx="36">
                  <c:v>2.48</c:v>
                </c:pt>
                <c:pt idx="37">
                  <c:v>2.48</c:v>
                </c:pt>
                <c:pt idx="38">
                  <c:v>2.49</c:v>
                </c:pt>
                <c:pt idx="39">
                  <c:v>2.48</c:v>
                </c:pt>
                <c:pt idx="40">
                  <c:v>2.49</c:v>
                </c:pt>
                <c:pt idx="41">
                  <c:v>2.49</c:v>
                </c:pt>
                <c:pt idx="42">
                  <c:v>2.5</c:v>
                </c:pt>
                <c:pt idx="43">
                  <c:v>2.48</c:v>
                </c:pt>
                <c:pt idx="44">
                  <c:v>2.49</c:v>
                </c:pt>
                <c:pt idx="45">
                  <c:v>2.5</c:v>
                </c:pt>
                <c:pt idx="46">
                  <c:v>2.5</c:v>
                </c:pt>
                <c:pt idx="47">
                  <c:v>2.5</c:v>
                </c:pt>
                <c:pt idx="48">
                  <c:v>2.5</c:v>
                </c:pt>
                <c:pt idx="49">
                  <c:v>2.5</c:v>
                </c:pt>
                <c:pt idx="50">
                  <c:v>2.5</c:v>
                </c:pt>
                <c:pt idx="51">
                  <c:v>2.5</c:v>
                </c:pt>
                <c:pt idx="52">
                  <c:v>2.5</c:v>
                </c:pt>
                <c:pt idx="53">
                  <c:v>2.5</c:v>
                </c:pt>
                <c:pt idx="54">
                  <c:v>2.5</c:v>
                </c:pt>
                <c:pt idx="55">
                  <c:v>2.5</c:v>
                </c:pt>
                <c:pt idx="56">
                  <c:v>2.5</c:v>
                </c:pt>
                <c:pt idx="57">
                  <c:v>2.5</c:v>
                </c:pt>
                <c:pt idx="58">
                  <c:v>2.5</c:v>
                </c:pt>
                <c:pt idx="59">
                  <c:v>2.51</c:v>
                </c:pt>
                <c:pt idx="60">
                  <c:v>2.51</c:v>
                </c:pt>
                <c:pt idx="61">
                  <c:v>2.5</c:v>
                </c:pt>
                <c:pt idx="62">
                  <c:v>2.52</c:v>
                </c:pt>
                <c:pt idx="63">
                  <c:v>2.5</c:v>
                </c:pt>
                <c:pt idx="64">
                  <c:v>2.51</c:v>
                </c:pt>
                <c:pt idx="65">
                  <c:v>2.52</c:v>
                </c:pt>
                <c:pt idx="66">
                  <c:v>2.52</c:v>
                </c:pt>
                <c:pt idx="67">
                  <c:v>2.52</c:v>
                </c:pt>
                <c:pt idx="68">
                  <c:v>2.53</c:v>
                </c:pt>
                <c:pt idx="69">
                  <c:v>2.55</c:v>
                </c:pt>
                <c:pt idx="70">
                  <c:v>2.53</c:v>
                </c:pt>
                <c:pt idx="71">
                  <c:v>2.53</c:v>
                </c:pt>
                <c:pt idx="72">
                  <c:v>2.53</c:v>
                </c:pt>
                <c:pt idx="73">
                  <c:v>2.53</c:v>
                </c:pt>
                <c:pt idx="74">
                  <c:v>2.58</c:v>
                </c:pt>
                <c:pt idx="75">
                  <c:v>2.58</c:v>
                </c:pt>
                <c:pt idx="76">
                  <c:v>2.58</c:v>
                </c:pt>
                <c:pt idx="77">
                  <c:v>2.58</c:v>
                </c:pt>
                <c:pt idx="78">
                  <c:v>2.55</c:v>
                </c:pt>
                <c:pt idx="79">
                  <c:v>2.53</c:v>
                </c:pt>
                <c:pt idx="80">
                  <c:v>2.53</c:v>
                </c:pt>
                <c:pt idx="81">
                  <c:v>2.55</c:v>
                </c:pt>
                <c:pt idx="82">
                  <c:v>2.53</c:v>
                </c:pt>
                <c:pt idx="83">
                  <c:v>2.53</c:v>
                </c:pt>
                <c:pt idx="84">
                  <c:v>2.55</c:v>
                </c:pt>
                <c:pt idx="85">
                  <c:v>2.53</c:v>
                </c:pt>
                <c:pt idx="86">
                  <c:v>2.53</c:v>
                </c:pt>
                <c:pt idx="87">
                  <c:v>2.55</c:v>
                </c:pt>
                <c:pt idx="88">
                  <c:v>2.53</c:v>
                </c:pt>
                <c:pt idx="89">
                  <c:v>2.53</c:v>
                </c:pt>
                <c:pt idx="90">
                  <c:v>2.53</c:v>
                </c:pt>
                <c:pt idx="91">
                  <c:v>2.53</c:v>
                </c:pt>
                <c:pt idx="92">
                  <c:v>2.53</c:v>
                </c:pt>
                <c:pt idx="93">
                  <c:v>2.53</c:v>
                </c:pt>
                <c:pt idx="94">
                  <c:v>2.53</c:v>
                </c:pt>
                <c:pt idx="95">
                  <c:v>2.55</c:v>
                </c:pt>
                <c:pt idx="96">
                  <c:v>2.57</c:v>
                </c:pt>
                <c:pt idx="97">
                  <c:v>2.58</c:v>
                </c:pt>
                <c:pt idx="98">
                  <c:v>2.59</c:v>
                </c:pt>
                <c:pt idx="99">
                  <c:v>2.59</c:v>
                </c:pt>
                <c:pt idx="100">
                  <c:v>2.6</c:v>
                </c:pt>
                <c:pt idx="101">
                  <c:v>2.53</c:v>
                </c:pt>
                <c:pt idx="102">
                  <c:v>2.5</c:v>
                </c:pt>
                <c:pt idx="103">
                  <c:v>2.5</c:v>
                </c:pt>
                <c:pt idx="104">
                  <c:v>2.5</c:v>
                </c:pt>
                <c:pt idx="105">
                  <c:v>2.5</c:v>
                </c:pt>
                <c:pt idx="106">
                  <c:v>2.5</c:v>
                </c:pt>
                <c:pt idx="107">
                  <c:v>2.5</c:v>
                </c:pt>
                <c:pt idx="108">
                  <c:v>2.5</c:v>
                </c:pt>
                <c:pt idx="109">
                  <c:v>2.5</c:v>
                </c:pt>
                <c:pt idx="110">
                  <c:v>2.5</c:v>
                </c:pt>
                <c:pt idx="111">
                  <c:v>2.5</c:v>
                </c:pt>
                <c:pt idx="112">
                  <c:v>2.5</c:v>
                </c:pt>
                <c:pt idx="113">
                  <c:v>2.5</c:v>
                </c:pt>
                <c:pt idx="114">
                  <c:v>2.5</c:v>
                </c:pt>
                <c:pt idx="115">
                  <c:v>2.5</c:v>
                </c:pt>
                <c:pt idx="116">
                  <c:v>2.5</c:v>
                </c:pt>
                <c:pt idx="117">
                  <c:v>2.5</c:v>
                </c:pt>
                <c:pt idx="118">
                  <c:v>2.5</c:v>
                </c:pt>
                <c:pt idx="119">
                  <c:v>2.5</c:v>
                </c:pt>
                <c:pt idx="120">
                  <c:v>2.49</c:v>
                </c:pt>
                <c:pt idx="121">
                  <c:v>2.48</c:v>
                </c:pt>
                <c:pt idx="122">
                  <c:v>2.48</c:v>
                </c:pt>
                <c:pt idx="123">
                  <c:v>2.47</c:v>
                </c:pt>
                <c:pt idx="124">
                  <c:v>2.47</c:v>
                </c:pt>
                <c:pt idx="125">
                  <c:v>2.48</c:v>
                </c:pt>
                <c:pt idx="126">
                  <c:v>2.48</c:v>
                </c:pt>
                <c:pt idx="127">
                  <c:v>2.48</c:v>
                </c:pt>
                <c:pt idx="128">
                  <c:v>2.48</c:v>
                </c:pt>
                <c:pt idx="129">
                  <c:v>2.48</c:v>
                </c:pt>
                <c:pt idx="130">
                  <c:v>2.46</c:v>
                </c:pt>
                <c:pt idx="131">
                  <c:v>2.3</c:v>
                </c:pt>
                <c:pt idx="132">
                  <c:v>2.3</c:v>
                </c:pt>
                <c:pt idx="133">
                  <c:v>2.28</c:v>
                </c:pt>
                <c:pt idx="134">
                  <c:v>2.28</c:v>
                </c:pt>
                <c:pt idx="135">
                  <c:v>2.24</c:v>
                </c:pt>
                <c:pt idx="136">
                  <c:v>2.21</c:v>
                </c:pt>
                <c:pt idx="137">
                  <c:v>2.2</c:v>
                </c:pt>
                <c:pt idx="138">
                  <c:v>2.12</c:v>
                </c:pt>
                <c:pt idx="139">
                  <c:v>2.01</c:v>
                </c:pt>
                <c:pt idx="140">
                  <c:v>2.0</c:v>
                </c:pt>
                <c:pt idx="141">
                  <c:v>2.0</c:v>
                </c:pt>
                <c:pt idx="142">
                  <c:v>2.0</c:v>
                </c:pt>
                <c:pt idx="143">
                  <c:v>2.0</c:v>
                </c:pt>
                <c:pt idx="144">
                  <c:v>2.0</c:v>
                </c:pt>
                <c:pt idx="145">
                  <c:v>2.0</c:v>
                </c:pt>
                <c:pt idx="146">
                  <c:v>1.99</c:v>
                </c:pt>
                <c:pt idx="147">
                  <c:v>1.96</c:v>
                </c:pt>
                <c:pt idx="148">
                  <c:v>1.97</c:v>
                </c:pt>
                <c:pt idx="149">
                  <c:v>1.98</c:v>
                </c:pt>
                <c:pt idx="150">
                  <c:v>1.99</c:v>
                </c:pt>
                <c:pt idx="151">
                  <c:v>1.99</c:v>
                </c:pt>
                <c:pt idx="152">
                  <c:v>2.0</c:v>
                </c:pt>
                <c:pt idx="153">
                  <c:v>1.98</c:v>
                </c:pt>
                <c:pt idx="154">
                  <c:v>1.97</c:v>
                </c:pt>
                <c:pt idx="155">
                  <c:v>1.97</c:v>
                </c:pt>
                <c:pt idx="156">
                  <c:v>1.96</c:v>
                </c:pt>
                <c:pt idx="157">
                  <c:v>1.96</c:v>
                </c:pt>
                <c:pt idx="158">
                  <c:v>1.96</c:v>
                </c:pt>
                <c:pt idx="159">
                  <c:v>1.95</c:v>
                </c:pt>
                <c:pt idx="160">
                  <c:v>1.9</c:v>
                </c:pt>
                <c:pt idx="161">
                  <c:v>1.9</c:v>
                </c:pt>
                <c:pt idx="162">
                  <c:v>1.81</c:v>
                </c:pt>
                <c:pt idx="163">
                  <c:v>1.71</c:v>
                </c:pt>
                <c:pt idx="164">
                  <c:v>1.71</c:v>
                </c:pt>
                <c:pt idx="165">
                  <c:v>1.71</c:v>
                </c:pt>
                <c:pt idx="166">
                  <c:v>1.71</c:v>
                </c:pt>
                <c:pt idx="167">
                  <c:v>1.71</c:v>
                </c:pt>
                <c:pt idx="168">
                  <c:v>1.7</c:v>
                </c:pt>
                <c:pt idx="169">
                  <c:v>1.6</c:v>
                </c:pt>
                <c:pt idx="170">
                  <c:v>1.56</c:v>
                </c:pt>
                <c:pt idx="171">
                  <c:v>1.51</c:v>
                </c:pt>
                <c:pt idx="172">
                  <c:v>1.49</c:v>
                </c:pt>
                <c:pt idx="173">
                  <c:v>1.48</c:v>
                </c:pt>
                <c:pt idx="174">
                  <c:v>1.48</c:v>
                </c:pt>
                <c:pt idx="175">
                  <c:v>1.48</c:v>
                </c:pt>
                <c:pt idx="176">
                  <c:v>1.48</c:v>
                </c:pt>
                <c:pt idx="177">
                  <c:v>1.45</c:v>
                </c:pt>
                <c:pt idx="178">
                  <c:v>1.45</c:v>
                </c:pt>
                <c:pt idx="179">
                  <c:v>1.45</c:v>
                </c:pt>
                <c:pt idx="180">
                  <c:v>1.43</c:v>
                </c:pt>
                <c:pt idx="181">
                  <c:v>1.38</c:v>
                </c:pt>
                <c:pt idx="182">
                  <c:v>1.24</c:v>
                </c:pt>
                <c:pt idx="183">
                  <c:v>1.25</c:v>
                </c:pt>
                <c:pt idx="184">
                  <c:v>1.26</c:v>
                </c:pt>
                <c:pt idx="185">
                  <c:v>1.25</c:v>
                </c:pt>
                <c:pt idx="186">
                  <c:v>1.24</c:v>
                </c:pt>
                <c:pt idx="187">
                  <c:v>1.23</c:v>
                </c:pt>
                <c:pt idx="188">
                  <c:v>1.2</c:v>
                </c:pt>
                <c:pt idx="189">
                  <c:v>1.2</c:v>
                </c:pt>
                <c:pt idx="190">
                  <c:v>1.2</c:v>
                </c:pt>
                <c:pt idx="191">
                  <c:v>1.19</c:v>
                </c:pt>
                <c:pt idx="192">
                  <c:v>1.13</c:v>
                </c:pt>
                <c:pt idx="193">
                  <c:v>1.07</c:v>
                </c:pt>
                <c:pt idx="194">
                  <c:v>1.06</c:v>
                </c:pt>
                <c:pt idx="195">
                  <c:v>1.0</c:v>
                </c:pt>
                <c:pt idx="196">
                  <c:v>1.0</c:v>
                </c:pt>
                <c:pt idx="197">
                  <c:v>1.0</c:v>
                </c:pt>
                <c:pt idx="198">
                  <c:v>1.0</c:v>
                </c:pt>
                <c:pt idx="199">
                  <c:v>1.0</c:v>
                </c:pt>
                <c:pt idx="200">
                  <c:v>1.0</c:v>
                </c:pt>
                <c:pt idx="201">
                  <c:v>0.99</c:v>
                </c:pt>
                <c:pt idx="202">
                  <c:v>0.93</c:v>
                </c:pt>
                <c:pt idx="203">
                  <c:v>0.9</c:v>
                </c:pt>
                <c:pt idx="204">
                  <c:v>0.9</c:v>
                </c:pt>
                <c:pt idx="205">
                  <c:v>0.89</c:v>
                </c:pt>
                <c:pt idx="206">
                  <c:v>0.87</c:v>
                </c:pt>
                <c:pt idx="207">
                  <c:v>0.86</c:v>
                </c:pt>
                <c:pt idx="208">
                  <c:v>0.86</c:v>
                </c:pt>
                <c:pt idx="209">
                  <c:v>0.85</c:v>
                </c:pt>
                <c:pt idx="210">
                  <c:v>0.85</c:v>
                </c:pt>
                <c:pt idx="211">
                  <c:v>0.85</c:v>
                </c:pt>
                <c:pt idx="212">
                  <c:v>0.84</c:v>
                </c:pt>
                <c:pt idx="213">
                  <c:v>0.84</c:v>
                </c:pt>
                <c:pt idx="214">
                  <c:v>0.84</c:v>
                </c:pt>
                <c:pt idx="215">
                  <c:v>0.84</c:v>
                </c:pt>
                <c:pt idx="216">
                  <c:v>0.82</c:v>
                </c:pt>
                <c:pt idx="217">
                  <c:v>0.82</c:v>
                </c:pt>
                <c:pt idx="218">
                  <c:v>0.82</c:v>
                </c:pt>
                <c:pt idx="219">
                  <c:v>0.82</c:v>
                </c:pt>
                <c:pt idx="220">
                  <c:v>0.82</c:v>
                </c:pt>
                <c:pt idx="221">
                  <c:v>0.81</c:v>
                </c:pt>
                <c:pt idx="222">
                  <c:v>0.8</c:v>
                </c:pt>
                <c:pt idx="223">
                  <c:v>0.8</c:v>
                </c:pt>
                <c:pt idx="224">
                  <c:v>0.8</c:v>
                </c:pt>
                <c:pt idx="225">
                  <c:v>0.82</c:v>
                </c:pt>
                <c:pt idx="226">
                  <c:v>0.82</c:v>
                </c:pt>
                <c:pt idx="227">
                  <c:v>0.82</c:v>
                </c:pt>
                <c:pt idx="228">
                  <c:v>0.81</c:v>
                </c:pt>
                <c:pt idx="229">
                  <c:v>0.81</c:v>
                </c:pt>
                <c:pt idx="230">
                  <c:v>0.82</c:v>
                </c:pt>
                <c:pt idx="231">
                  <c:v>0.82</c:v>
                </c:pt>
                <c:pt idx="232">
                  <c:v>0.82</c:v>
                </c:pt>
                <c:pt idx="233">
                  <c:v>0.82</c:v>
                </c:pt>
                <c:pt idx="234">
                  <c:v>0.82</c:v>
                </c:pt>
                <c:pt idx="235">
                  <c:v>0.82</c:v>
                </c:pt>
                <c:pt idx="236">
                  <c:v>0.82</c:v>
                </c:pt>
                <c:pt idx="237">
                  <c:v>0.81</c:v>
                </c:pt>
                <c:pt idx="238">
                  <c:v>0.81</c:v>
                </c:pt>
                <c:pt idx="239">
                  <c:v>0.81</c:v>
                </c:pt>
                <c:pt idx="240">
                  <c:v>0.81</c:v>
                </c:pt>
                <c:pt idx="241">
                  <c:v>0.81</c:v>
                </c:pt>
                <c:pt idx="242">
                  <c:v>0.82</c:v>
                </c:pt>
                <c:pt idx="243">
                  <c:v>0.82</c:v>
                </c:pt>
                <c:pt idx="244">
                  <c:v>0.81</c:v>
                </c:pt>
                <c:pt idx="245">
                  <c:v>0.81</c:v>
                </c:pt>
                <c:pt idx="246">
                  <c:v>0.83</c:v>
                </c:pt>
              </c:numCache>
            </c:numRef>
          </c:val>
          <c:smooth val="0"/>
        </c:ser>
        <c:ser>
          <c:idx val="2"/>
          <c:order val="2"/>
          <c:tx>
            <c:strRef>
              <c:f>'[1]PIB Total'!$D$2</c:f>
              <c:strCache>
                <c:ptCount val="1"/>
                <c:pt idx="0">
                  <c:v>2020</c:v>
                </c:pt>
              </c:strCache>
            </c:strRef>
          </c:tx>
          <c:marker>
            <c:symbol val="none"/>
          </c:marker>
          <c:dLbls>
            <c:dLbl>
              <c:idx val="246"/>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'[1]PIB Total'!$A$3:$A$249</c:f>
              <c:strCache>
                <c:ptCount val="247"/>
                <c:pt idx="0">
                  <c:v>22/08/2018</c:v>
                </c:pt>
                <c:pt idx="1">
                  <c:v>23/08/2018</c:v>
                </c:pt>
                <c:pt idx="2">
                  <c:v>24/08/2018</c:v>
                </c:pt>
                <c:pt idx="3">
                  <c:v>27/08/2018</c:v>
                </c:pt>
                <c:pt idx="4">
                  <c:v>28/08/2018</c:v>
                </c:pt>
                <c:pt idx="5">
                  <c:v>29/08/2018</c:v>
                </c:pt>
                <c:pt idx="6">
                  <c:v>30/08/2018</c:v>
                </c:pt>
                <c:pt idx="7">
                  <c:v>31/08/2018</c:v>
                </c:pt>
                <c:pt idx="8">
                  <c:v>03/09/2018</c:v>
                </c:pt>
                <c:pt idx="9">
                  <c:v>04/09/2018</c:v>
                </c:pt>
                <c:pt idx="10">
                  <c:v>05/09/2018</c:v>
                </c:pt>
                <c:pt idx="11">
                  <c:v>06/09/2018</c:v>
                </c:pt>
                <c:pt idx="12">
                  <c:v>10/09/2018</c:v>
                </c:pt>
                <c:pt idx="13">
                  <c:v>11/09/2018</c:v>
                </c:pt>
                <c:pt idx="14">
                  <c:v>12/09/2018</c:v>
                </c:pt>
                <c:pt idx="15">
                  <c:v>13/09/2018</c:v>
                </c:pt>
                <c:pt idx="16">
                  <c:v>14/09/2018</c:v>
                </c:pt>
                <c:pt idx="17">
                  <c:v>17/09/2018</c:v>
                </c:pt>
                <c:pt idx="18">
                  <c:v>18/09/2018</c:v>
                </c:pt>
                <c:pt idx="19">
                  <c:v>19/09/2018</c:v>
                </c:pt>
                <c:pt idx="20">
                  <c:v>20/09/2018</c:v>
                </c:pt>
                <c:pt idx="21">
                  <c:v>21/09/2018</c:v>
                </c:pt>
                <c:pt idx="22">
                  <c:v>24/09/2018</c:v>
                </c:pt>
                <c:pt idx="23">
                  <c:v>25/09/2018</c:v>
                </c:pt>
                <c:pt idx="24">
                  <c:v>26/09/2018</c:v>
                </c:pt>
                <c:pt idx="25">
                  <c:v>27/09/2018</c:v>
                </c:pt>
                <c:pt idx="26">
                  <c:v>28/09/2018</c:v>
                </c:pt>
                <c:pt idx="27">
                  <c:v>01/10/2018</c:v>
                </c:pt>
                <c:pt idx="28">
                  <c:v>02/10/2018</c:v>
                </c:pt>
                <c:pt idx="29">
                  <c:v>03/10/2018</c:v>
                </c:pt>
                <c:pt idx="30">
                  <c:v>04/10/2018</c:v>
                </c:pt>
                <c:pt idx="31">
                  <c:v>05/10/2018</c:v>
                </c:pt>
                <c:pt idx="32">
                  <c:v>08/10/2018</c:v>
                </c:pt>
                <c:pt idx="33">
                  <c:v>09/10/2018</c:v>
                </c:pt>
                <c:pt idx="34">
                  <c:v>10/10/2018</c:v>
                </c:pt>
                <c:pt idx="35">
                  <c:v>11/10/2018</c:v>
                </c:pt>
                <c:pt idx="36">
                  <c:v>15/10/2018</c:v>
                </c:pt>
                <c:pt idx="37">
                  <c:v>16/10/2018</c:v>
                </c:pt>
                <c:pt idx="38">
                  <c:v>17/10/2018</c:v>
                </c:pt>
                <c:pt idx="39">
                  <c:v>18/10/2018</c:v>
                </c:pt>
                <c:pt idx="40">
                  <c:v>19/10/2018</c:v>
                </c:pt>
                <c:pt idx="41">
                  <c:v>22/10/2018</c:v>
                </c:pt>
                <c:pt idx="42">
                  <c:v>23/10/2018</c:v>
                </c:pt>
                <c:pt idx="43">
                  <c:v>24/10/2018</c:v>
                </c:pt>
                <c:pt idx="44">
                  <c:v>25/10/2018</c:v>
                </c:pt>
                <c:pt idx="45">
                  <c:v>26/10/2018</c:v>
                </c:pt>
                <c:pt idx="46">
                  <c:v>29/10/2018</c:v>
                </c:pt>
                <c:pt idx="47">
                  <c:v>30/10/2018</c:v>
                </c:pt>
                <c:pt idx="48">
                  <c:v>31/10/2018</c:v>
                </c:pt>
                <c:pt idx="49">
                  <c:v>01/11/2018</c:v>
                </c:pt>
                <c:pt idx="50">
                  <c:v>05/11/2018</c:v>
                </c:pt>
                <c:pt idx="51">
                  <c:v>06/11/2018</c:v>
                </c:pt>
                <c:pt idx="52">
                  <c:v>07/11/2018</c:v>
                </c:pt>
                <c:pt idx="53">
                  <c:v>08/11/2018</c:v>
                </c:pt>
                <c:pt idx="54">
                  <c:v>09/11/2018</c:v>
                </c:pt>
                <c:pt idx="55">
                  <c:v>12/11/2018</c:v>
                </c:pt>
                <c:pt idx="56">
                  <c:v>13/11/2018</c:v>
                </c:pt>
                <c:pt idx="57">
                  <c:v>14/11/2018</c:v>
                </c:pt>
                <c:pt idx="58">
                  <c:v>16/11/2018</c:v>
                </c:pt>
                <c:pt idx="59">
                  <c:v>19/11/2018</c:v>
                </c:pt>
                <c:pt idx="60">
                  <c:v>20/11/2018</c:v>
                </c:pt>
                <c:pt idx="61">
                  <c:v>21/11/2018</c:v>
                </c:pt>
                <c:pt idx="62">
                  <c:v>22/11/2018</c:v>
                </c:pt>
                <c:pt idx="63">
                  <c:v>23/11/2018</c:v>
                </c:pt>
                <c:pt idx="64">
                  <c:v>26/11/2018</c:v>
                </c:pt>
                <c:pt idx="65">
                  <c:v>27/11/2018</c:v>
                </c:pt>
                <c:pt idx="66">
                  <c:v>28/11/2018</c:v>
                </c:pt>
                <c:pt idx="67">
                  <c:v>29/11/2018</c:v>
                </c:pt>
                <c:pt idx="68">
                  <c:v>30/11/2018</c:v>
                </c:pt>
                <c:pt idx="69">
                  <c:v>03/12/2018</c:v>
                </c:pt>
                <c:pt idx="70">
                  <c:v>04/12/2018</c:v>
                </c:pt>
                <c:pt idx="71">
                  <c:v>05/12/2018</c:v>
                </c:pt>
                <c:pt idx="72">
                  <c:v>06/12/2018</c:v>
                </c:pt>
                <c:pt idx="73">
                  <c:v>07/12/2018</c:v>
                </c:pt>
                <c:pt idx="74">
                  <c:v>10/12/2018</c:v>
                </c:pt>
                <c:pt idx="75">
                  <c:v>11/12/2018</c:v>
                </c:pt>
                <c:pt idx="76">
                  <c:v>12/12/2018</c:v>
                </c:pt>
                <c:pt idx="77">
                  <c:v>13/12/2018</c:v>
                </c:pt>
                <c:pt idx="78">
                  <c:v>14/12/2018</c:v>
                </c:pt>
                <c:pt idx="79">
                  <c:v>17/12/2018</c:v>
                </c:pt>
                <c:pt idx="80">
                  <c:v>18/12/2018</c:v>
                </c:pt>
                <c:pt idx="81">
                  <c:v>19/12/2018</c:v>
                </c:pt>
                <c:pt idx="82">
                  <c:v>20/12/2018</c:v>
                </c:pt>
                <c:pt idx="83">
                  <c:v>21/12/2018</c:v>
                </c:pt>
                <c:pt idx="84">
                  <c:v>24/12/2018</c:v>
                </c:pt>
                <c:pt idx="85">
                  <c:v>26/12/2018</c:v>
                </c:pt>
                <c:pt idx="86">
                  <c:v>27/12/2018</c:v>
                </c:pt>
                <c:pt idx="87">
                  <c:v>28/12/2018</c:v>
                </c:pt>
                <c:pt idx="88">
                  <c:v>31/12/2018</c:v>
                </c:pt>
                <c:pt idx="89">
                  <c:v>02/01/2019</c:v>
                </c:pt>
                <c:pt idx="90">
                  <c:v>03/01/2019</c:v>
                </c:pt>
                <c:pt idx="91">
                  <c:v>04/01/2019</c:v>
                </c:pt>
                <c:pt idx="92">
                  <c:v>07/01/2019</c:v>
                </c:pt>
                <c:pt idx="93">
                  <c:v>08/01/2019</c:v>
                </c:pt>
                <c:pt idx="94">
                  <c:v>09/01/2019</c:v>
                </c:pt>
                <c:pt idx="95">
                  <c:v>10/01/2019</c:v>
                </c:pt>
                <c:pt idx="96">
                  <c:v>11/01/2019</c:v>
                </c:pt>
                <c:pt idx="97">
                  <c:v>14/01/2019</c:v>
                </c:pt>
                <c:pt idx="98">
                  <c:v>15/01/2019</c:v>
                </c:pt>
                <c:pt idx="99">
                  <c:v>16/01/2019</c:v>
                </c:pt>
                <c:pt idx="100">
                  <c:v>17/01/2019</c:v>
                </c:pt>
                <c:pt idx="101">
                  <c:v>18/01/2019</c:v>
                </c:pt>
                <c:pt idx="102">
                  <c:v>21/01/2019</c:v>
                </c:pt>
                <c:pt idx="103">
                  <c:v>22/01/2019</c:v>
                </c:pt>
                <c:pt idx="104">
                  <c:v>23/01/2019</c:v>
                </c:pt>
                <c:pt idx="105">
                  <c:v>24/01/2019</c:v>
                </c:pt>
                <c:pt idx="106">
                  <c:v>25/01/2019</c:v>
                </c:pt>
                <c:pt idx="107">
                  <c:v>28/01/2019</c:v>
                </c:pt>
                <c:pt idx="108">
                  <c:v>29/01/2019</c:v>
                </c:pt>
                <c:pt idx="109">
                  <c:v>30/01/2019</c:v>
                </c:pt>
                <c:pt idx="110">
                  <c:v>31/01/2019</c:v>
                </c:pt>
                <c:pt idx="111">
                  <c:v>01/02/2019</c:v>
                </c:pt>
                <c:pt idx="112">
                  <c:v>04/02/2019</c:v>
                </c:pt>
                <c:pt idx="113">
                  <c:v>05/02/2019</c:v>
                </c:pt>
                <c:pt idx="114">
                  <c:v>06/02/2019</c:v>
                </c:pt>
                <c:pt idx="115">
                  <c:v>07/02/2019</c:v>
                </c:pt>
                <c:pt idx="116">
                  <c:v>08/02/2019</c:v>
                </c:pt>
                <c:pt idx="117">
                  <c:v>11/02/2019</c:v>
                </c:pt>
                <c:pt idx="118">
                  <c:v>12/02/2019</c:v>
                </c:pt>
                <c:pt idx="119">
                  <c:v>13/02/2019</c:v>
                </c:pt>
                <c:pt idx="120">
                  <c:v>14/02/2019</c:v>
                </c:pt>
                <c:pt idx="121">
                  <c:v>15/02/2019</c:v>
                </c:pt>
                <c:pt idx="122">
                  <c:v>18/02/2019</c:v>
                </c:pt>
                <c:pt idx="123">
                  <c:v>19/02/2019</c:v>
                </c:pt>
                <c:pt idx="124">
                  <c:v>20/02/2019</c:v>
                </c:pt>
                <c:pt idx="125">
                  <c:v>21/02/2019</c:v>
                </c:pt>
                <c:pt idx="126">
                  <c:v>22/02/2019</c:v>
                </c:pt>
                <c:pt idx="127">
                  <c:v>25/02/2019</c:v>
                </c:pt>
                <c:pt idx="128">
                  <c:v>26/02/2019</c:v>
                </c:pt>
                <c:pt idx="129">
                  <c:v>27/02/2019</c:v>
                </c:pt>
                <c:pt idx="130">
                  <c:v>28/02/2019</c:v>
                </c:pt>
                <c:pt idx="131">
                  <c:v>01/03/2019</c:v>
                </c:pt>
                <c:pt idx="132">
                  <c:v>06/03/2019</c:v>
                </c:pt>
                <c:pt idx="133">
                  <c:v>07/03/2019</c:v>
                </c:pt>
                <c:pt idx="134">
                  <c:v>08/03/2019</c:v>
                </c:pt>
                <c:pt idx="135">
                  <c:v>11/03/2019</c:v>
                </c:pt>
                <c:pt idx="136">
                  <c:v>12/03/2019</c:v>
                </c:pt>
                <c:pt idx="137">
                  <c:v>13/03/2019</c:v>
                </c:pt>
                <c:pt idx="138">
                  <c:v>14/03/2019</c:v>
                </c:pt>
                <c:pt idx="139">
                  <c:v>15/03/2019</c:v>
                </c:pt>
                <c:pt idx="140">
                  <c:v>18/03/2019</c:v>
                </c:pt>
                <c:pt idx="141">
                  <c:v>19/03/2019</c:v>
                </c:pt>
                <c:pt idx="142">
                  <c:v>20/03/2019</c:v>
                </c:pt>
                <c:pt idx="143">
                  <c:v>21/03/2019</c:v>
                </c:pt>
                <c:pt idx="144">
                  <c:v>22/03/2019</c:v>
                </c:pt>
                <c:pt idx="145">
                  <c:v>25/03/2019</c:v>
                </c:pt>
                <c:pt idx="146">
                  <c:v>26/03/2019</c:v>
                </c:pt>
                <c:pt idx="147">
                  <c:v>27/03/2019</c:v>
                </c:pt>
                <c:pt idx="148">
                  <c:v>28/03/2019</c:v>
                </c:pt>
                <c:pt idx="149">
                  <c:v>29/03/2019</c:v>
                </c:pt>
                <c:pt idx="150">
                  <c:v>01/04/2019</c:v>
                </c:pt>
                <c:pt idx="151">
                  <c:v>02/04/2019</c:v>
                </c:pt>
                <c:pt idx="152">
                  <c:v>03/04/2019</c:v>
                </c:pt>
                <c:pt idx="153">
                  <c:v>04/04/2019</c:v>
                </c:pt>
                <c:pt idx="154">
                  <c:v>05/04/2019</c:v>
                </c:pt>
                <c:pt idx="155">
                  <c:v>08/04/2019</c:v>
                </c:pt>
                <c:pt idx="156">
                  <c:v>09/04/2019</c:v>
                </c:pt>
                <c:pt idx="157">
                  <c:v>10/04/2019</c:v>
                </c:pt>
                <c:pt idx="158">
                  <c:v>11/04/2019</c:v>
                </c:pt>
                <c:pt idx="159">
                  <c:v>12/04/2019</c:v>
                </c:pt>
                <c:pt idx="160">
                  <c:v>15/04/2019</c:v>
                </c:pt>
                <c:pt idx="161">
                  <c:v>16/04/2019</c:v>
                </c:pt>
                <c:pt idx="162">
                  <c:v>17/04/2019</c:v>
                </c:pt>
                <c:pt idx="163">
                  <c:v>18/04/2019</c:v>
                </c:pt>
                <c:pt idx="164">
                  <c:v>22/04/2019</c:v>
                </c:pt>
                <c:pt idx="165">
                  <c:v>23/04/2019</c:v>
                </c:pt>
                <c:pt idx="166">
                  <c:v>24/04/2019</c:v>
                </c:pt>
                <c:pt idx="167">
                  <c:v>25/04/2019</c:v>
                </c:pt>
                <c:pt idx="168">
                  <c:v>26/04/2019</c:v>
                </c:pt>
                <c:pt idx="169">
                  <c:v>29/04/2019</c:v>
                </c:pt>
                <c:pt idx="170">
                  <c:v>30/04/2019</c:v>
                </c:pt>
                <c:pt idx="171">
                  <c:v>02/05/2019</c:v>
                </c:pt>
                <c:pt idx="172">
                  <c:v>03/05/2019</c:v>
                </c:pt>
                <c:pt idx="173">
                  <c:v>06/05/2019</c:v>
                </c:pt>
                <c:pt idx="174">
                  <c:v>07/05/2019</c:v>
                </c:pt>
                <c:pt idx="175">
                  <c:v>08/05/2019</c:v>
                </c:pt>
                <c:pt idx="176">
                  <c:v>09/05/2019</c:v>
                </c:pt>
                <c:pt idx="177">
                  <c:v>10/05/2019</c:v>
                </c:pt>
                <c:pt idx="178">
                  <c:v>13/05/2019</c:v>
                </c:pt>
                <c:pt idx="179">
                  <c:v>14/05/2019</c:v>
                </c:pt>
                <c:pt idx="180">
                  <c:v>15/05/2019</c:v>
                </c:pt>
                <c:pt idx="181">
                  <c:v>16/05/2019</c:v>
                </c:pt>
                <c:pt idx="182">
                  <c:v>17/05/2019</c:v>
                </c:pt>
                <c:pt idx="183">
                  <c:v>20/05/2019</c:v>
                </c:pt>
                <c:pt idx="184">
                  <c:v>21/05/2019</c:v>
                </c:pt>
                <c:pt idx="185">
                  <c:v>22/05/2019</c:v>
                </c:pt>
                <c:pt idx="186">
                  <c:v>23/05/2019</c:v>
                </c:pt>
                <c:pt idx="187">
                  <c:v>24/05/2019</c:v>
                </c:pt>
                <c:pt idx="188">
                  <c:v>27/05/2019</c:v>
                </c:pt>
                <c:pt idx="189">
                  <c:v>28/05/2019</c:v>
                </c:pt>
                <c:pt idx="190">
                  <c:v>29/05/2019</c:v>
                </c:pt>
                <c:pt idx="191">
                  <c:v>30/05/2019</c:v>
                </c:pt>
                <c:pt idx="192">
                  <c:v>31/05/2019</c:v>
                </c:pt>
                <c:pt idx="193">
                  <c:v>03/06/2019</c:v>
                </c:pt>
                <c:pt idx="194">
                  <c:v>04/06/2019</c:v>
                </c:pt>
                <c:pt idx="195">
                  <c:v>05/06/2019</c:v>
                </c:pt>
                <c:pt idx="196">
                  <c:v>06/06/2019</c:v>
                </c:pt>
                <c:pt idx="197">
                  <c:v>07/06/2019</c:v>
                </c:pt>
                <c:pt idx="198">
                  <c:v>10/06/2019</c:v>
                </c:pt>
                <c:pt idx="199">
                  <c:v>11/06/2019</c:v>
                </c:pt>
                <c:pt idx="200">
                  <c:v>12/06/2019</c:v>
                </c:pt>
                <c:pt idx="201">
                  <c:v>13/06/2019</c:v>
                </c:pt>
                <c:pt idx="202">
                  <c:v>14/06/2019</c:v>
                </c:pt>
                <c:pt idx="203">
                  <c:v>17/06/2019</c:v>
                </c:pt>
                <c:pt idx="204">
                  <c:v>18/06/2019</c:v>
                </c:pt>
                <c:pt idx="205">
                  <c:v>19/06/2019</c:v>
                </c:pt>
                <c:pt idx="206">
                  <c:v>21/06/2019</c:v>
                </c:pt>
                <c:pt idx="207">
                  <c:v>24/06/2019</c:v>
                </c:pt>
                <c:pt idx="208">
                  <c:v>25/06/2019</c:v>
                </c:pt>
                <c:pt idx="209">
                  <c:v>26/06/2019</c:v>
                </c:pt>
                <c:pt idx="210">
                  <c:v>27/06/2019</c:v>
                </c:pt>
                <c:pt idx="211">
                  <c:v>28/06/2019</c:v>
                </c:pt>
                <c:pt idx="212">
                  <c:v>01/07/2019</c:v>
                </c:pt>
                <c:pt idx="213">
                  <c:v>02/07/2019</c:v>
                </c:pt>
                <c:pt idx="214">
                  <c:v>03/07/2019</c:v>
                </c:pt>
                <c:pt idx="215">
                  <c:v>04/07/2019</c:v>
                </c:pt>
                <c:pt idx="216">
                  <c:v>05/07/2019</c:v>
                </c:pt>
                <c:pt idx="217">
                  <c:v>08/07/2019</c:v>
                </c:pt>
                <c:pt idx="218">
                  <c:v>09/07/2019</c:v>
                </c:pt>
                <c:pt idx="219">
                  <c:v>10/07/2019</c:v>
                </c:pt>
                <c:pt idx="220">
                  <c:v>11/07/2019</c:v>
                </c:pt>
                <c:pt idx="221">
                  <c:v>12/07/2019</c:v>
                </c:pt>
                <c:pt idx="222">
                  <c:v>15/07/2019</c:v>
                </c:pt>
                <c:pt idx="223">
                  <c:v>16/07/2019</c:v>
                </c:pt>
                <c:pt idx="224">
                  <c:v>17/07/2019</c:v>
                </c:pt>
                <c:pt idx="225">
                  <c:v>18/07/2019</c:v>
                </c:pt>
                <c:pt idx="226">
                  <c:v>19/07/2019</c:v>
                </c:pt>
                <c:pt idx="227">
                  <c:v>22/07/2019</c:v>
                </c:pt>
                <c:pt idx="228">
                  <c:v>23/07/2019</c:v>
                </c:pt>
                <c:pt idx="229">
                  <c:v>24/07/2019</c:v>
                </c:pt>
                <c:pt idx="230">
                  <c:v>25/07/2019</c:v>
                </c:pt>
                <c:pt idx="231">
                  <c:v>26/07/2019</c:v>
                </c:pt>
                <c:pt idx="232">
                  <c:v>29/07/2019</c:v>
                </c:pt>
                <c:pt idx="233">
                  <c:v>30/07/2019</c:v>
                </c:pt>
                <c:pt idx="234">
                  <c:v>31/07/2019</c:v>
                </c:pt>
                <c:pt idx="235">
                  <c:v>01/08/2019</c:v>
                </c:pt>
                <c:pt idx="236">
                  <c:v>02/08/2019</c:v>
                </c:pt>
                <c:pt idx="237">
                  <c:v>05/08/2019</c:v>
                </c:pt>
                <c:pt idx="238">
                  <c:v>06/08/2019</c:v>
                </c:pt>
                <c:pt idx="239">
                  <c:v>07/08/2019</c:v>
                </c:pt>
                <c:pt idx="240">
                  <c:v>08/08/2019</c:v>
                </c:pt>
                <c:pt idx="241">
                  <c:v>09/08/2019</c:v>
                </c:pt>
                <c:pt idx="242">
                  <c:v>12/08/2019</c:v>
                </c:pt>
                <c:pt idx="243">
                  <c:v>13/08/2019</c:v>
                </c:pt>
                <c:pt idx="244">
                  <c:v>14/08/2019</c:v>
                </c:pt>
                <c:pt idx="245">
                  <c:v>15/08/2019</c:v>
                </c:pt>
                <c:pt idx="246">
                  <c:v>16/08/2019</c:v>
                </c:pt>
              </c:strCache>
            </c:strRef>
          </c:cat>
          <c:val>
            <c:numRef>
              <c:f>'[1]PIB Total'!$D$3:$D$249</c:f>
              <c:numCache>
                <c:formatCode>#,##0.00</c:formatCode>
                <c:ptCount val="247"/>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pt idx="32">
                  <c:v>2.5</c:v>
                </c:pt>
                <c:pt idx="33">
                  <c:v>2.5</c:v>
                </c:pt>
                <c:pt idx="34">
                  <c:v>2.5</c:v>
                </c:pt>
                <c:pt idx="35">
                  <c:v>2.5</c:v>
                </c:pt>
                <c:pt idx="36">
                  <c:v>2.5</c:v>
                </c:pt>
                <c:pt idx="37">
                  <c:v>2.5</c:v>
                </c:pt>
                <c:pt idx="38">
                  <c:v>2.5</c:v>
                </c:pt>
                <c:pt idx="39">
                  <c:v>2.5</c:v>
                </c:pt>
                <c:pt idx="40">
                  <c:v>2.5</c:v>
                </c:pt>
                <c:pt idx="41">
                  <c:v>2.5</c:v>
                </c:pt>
                <c:pt idx="42">
                  <c:v>2.5</c:v>
                </c:pt>
                <c:pt idx="43">
                  <c:v>2.5</c:v>
                </c:pt>
                <c:pt idx="44">
                  <c:v>2.5</c:v>
                </c:pt>
                <c:pt idx="45">
                  <c:v>2.5</c:v>
                </c:pt>
                <c:pt idx="46">
                  <c:v>2.5</c:v>
                </c:pt>
                <c:pt idx="47">
                  <c:v>2.5</c:v>
                </c:pt>
                <c:pt idx="48">
                  <c:v>2.5</c:v>
                </c:pt>
                <c:pt idx="49">
                  <c:v>2.5</c:v>
                </c:pt>
                <c:pt idx="50">
                  <c:v>2.5</c:v>
                </c:pt>
                <c:pt idx="51">
                  <c:v>2.5</c:v>
                </c:pt>
                <c:pt idx="52">
                  <c:v>2.5</c:v>
                </c:pt>
                <c:pt idx="53">
                  <c:v>2.5</c:v>
                </c:pt>
                <c:pt idx="54">
                  <c:v>2.5</c:v>
                </c:pt>
                <c:pt idx="55">
                  <c:v>2.5</c:v>
                </c:pt>
                <c:pt idx="56">
                  <c:v>2.5</c:v>
                </c:pt>
                <c:pt idx="57">
                  <c:v>2.5</c:v>
                </c:pt>
                <c:pt idx="58">
                  <c:v>2.5</c:v>
                </c:pt>
                <c:pt idx="59">
                  <c:v>2.5</c:v>
                </c:pt>
                <c:pt idx="60">
                  <c:v>2.5</c:v>
                </c:pt>
                <c:pt idx="61">
                  <c:v>2.5</c:v>
                </c:pt>
                <c:pt idx="62">
                  <c:v>2.5</c:v>
                </c:pt>
                <c:pt idx="63">
                  <c:v>2.5</c:v>
                </c:pt>
                <c:pt idx="64">
                  <c:v>2.5</c:v>
                </c:pt>
                <c:pt idx="65">
                  <c:v>2.5</c:v>
                </c:pt>
                <c:pt idx="66">
                  <c:v>2.5</c:v>
                </c:pt>
                <c:pt idx="67">
                  <c:v>2.5</c:v>
                </c:pt>
                <c:pt idx="68">
                  <c:v>2.5</c:v>
                </c:pt>
                <c:pt idx="69">
                  <c:v>2.5</c:v>
                </c:pt>
                <c:pt idx="70">
                  <c:v>2.5</c:v>
                </c:pt>
                <c:pt idx="71">
                  <c:v>2.5</c:v>
                </c:pt>
                <c:pt idx="72">
                  <c:v>2.5</c:v>
                </c:pt>
                <c:pt idx="73">
                  <c:v>2.5</c:v>
                </c:pt>
                <c:pt idx="74">
                  <c:v>2.5</c:v>
                </c:pt>
                <c:pt idx="75">
                  <c:v>2.5</c:v>
                </c:pt>
                <c:pt idx="76">
                  <c:v>2.5</c:v>
                </c:pt>
                <c:pt idx="77">
                  <c:v>2.5</c:v>
                </c:pt>
                <c:pt idx="78">
                  <c:v>2.5</c:v>
                </c:pt>
                <c:pt idx="79">
                  <c:v>2.5</c:v>
                </c:pt>
                <c:pt idx="80">
                  <c:v>2.5</c:v>
                </c:pt>
                <c:pt idx="81">
                  <c:v>2.5</c:v>
                </c:pt>
                <c:pt idx="82">
                  <c:v>2.5</c:v>
                </c:pt>
                <c:pt idx="83">
                  <c:v>2.5</c:v>
                </c:pt>
                <c:pt idx="84">
                  <c:v>2.5</c:v>
                </c:pt>
                <c:pt idx="85">
                  <c:v>2.5</c:v>
                </c:pt>
                <c:pt idx="86">
                  <c:v>2.5</c:v>
                </c:pt>
                <c:pt idx="87">
                  <c:v>2.5</c:v>
                </c:pt>
                <c:pt idx="88">
                  <c:v>2.5</c:v>
                </c:pt>
                <c:pt idx="89">
                  <c:v>2.5</c:v>
                </c:pt>
                <c:pt idx="90">
                  <c:v>2.5</c:v>
                </c:pt>
                <c:pt idx="91">
                  <c:v>2.5</c:v>
                </c:pt>
                <c:pt idx="92">
                  <c:v>2.5</c:v>
                </c:pt>
                <c:pt idx="93">
                  <c:v>2.5</c:v>
                </c:pt>
                <c:pt idx="94">
                  <c:v>2.5</c:v>
                </c:pt>
                <c:pt idx="95">
                  <c:v>2.5</c:v>
                </c:pt>
                <c:pt idx="96">
                  <c:v>2.5</c:v>
                </c:pt>
                <c:pt idx="97">
                  <c:v>2.5</c:v>
                </c:pt>
                <c:pt idx="98">
                  <c:v>2.5</c:v>
                </c:pt>
                <c:pt idx="99">
                  <c:v>2.5</c:v>
                </c:pt>
                <c:pt idx="100">
                  <c:v>2.5</c:v>
                </c:pt>
                <c:pt idx="101">
                  <c:v>2.6</c:v>
                </c:pt>
                <c:pt idx="102">
                  <c:v>2.5</c:v>
                </c:pt>
                <c:pt idx="103">
                  <c:v>2.5</c:v>
                </c:pt>
                <c:pt idx="104">
                  <c:v>2.5</c:v>
                </c:pt>
                <c:pt idx="105">
                  <c:v>2.5</c:v>
                </c:pt>
                <c:pt idx="106">
                  <c:v>2.5</c:v>
                </c:pt>
                <c:pt idx="107">
                  <c:v>2.5</c:v>
                </c:pt>
                <c:pt idx="108">
                  <c:v>2.5</c:v>
                </c:pt>
                <c:pt idx="109">
                  <c:v>2.5</c:v>
                </c:pt>
                <c:pt idx="110">
                  <c:v>2.5</c:v>
                </c:pt>
                <c:pt idx="111">
                  <c:v>2.5</c:v>
                </c:pt>
                <c:pt idx="112">
                  <c:v>2.5</c:v>
                </c:pt>
                <c:pt idx="113">
                  <c:v>2.5</c:v>
                </c:pt>
                <c:pt idx="114">
                  <c:v>2.5</c:v>
                </c:pt>
                <c:pt idx="115">
                  <c:v>2.5</c:v>
                </c:pt>
                <c:pt idx="116">
                  <c:v>2.5</c:v>
                </c:pt>
                <c:pt idx="117">
                  <c:v>2.5</c:v>
                </c:pt>
                <c:pt idx="118">
                  <c:v>2.5</c:v>
                </c:pt>
                <c:pt idx="119">
                  <c:v>2.5</c:v>
                </c:pt>
                <c:pt idx="120">
                  <c:v>2.65</c:v>
                </c:pt>
                <c:pt idx="121">
                  <c:v>2.58</c:v>
                </c:pt>
                <c:pt idx="122">
                  <c:v>2.5</c:v>
                </c:pt>
                <c:pt idx="123">
                  <c:v>2.53</c:v>
                </c:pt>
                <c:pt idx="124">
                  <c:v>2.58</c:v>
                </c:pt>
                <c:pt idx="125">
                  <c:v>2.6</c:v>
                </c:pt>
                <c:pt idx="126">
                  <c:v>2.65</c:v>
                </c:pt>
                <c:pt idx="127">
                  <c:v>2.75</c:v>
                </c:pt>
                <c:pt idx="128">
                  <c:v>2.8</c:v>
                </c:pt>
                <c:pt idx="129">
                  <c:v>2.8</c:v>
                </c:pt>
                <c:pt idx="130">
                  <c:v>2.8</c:v>
                </c:pt>
                <c:pt idx="131">
                  <c:v>2.7</c:v>
                </c:pt>
                <c:pt idx="132">
                  <c:v>2.8</c:v>
                </c:pt>
                <c:pt idx="133">
                  <c:v>2.8</c:v>
                </c:pt>
                <c:pt idx="134">
                  <c:v>2.8</c:v>
                </c:pt>
                <c:pt idx="135">
                  <c:v>2.8</c:v>
                </c:pt>
                <c:pt idx="136">
                  <c:v>2.8</c:v>
                </c:pt>
                <c:pt idx="137">
                  <c:v>2.78</c:v>
                </c:pt>
                <c:pt idx="138">
                  <c:v>2.8</c:v>
                </c:pt>
                <c:pt idx="139">
                  <c:v>2.8</c:v>
                </c:pt>
                <c:pt idx="140">
                  <c:v>2.8</c:v>
                </c:pt>
                <c:pt idx="141">
                  <c:v>2.8</c:v>
                </c:pt>
                <c:pt idx="142">
                  <c:v>2.8</c:v>
                </c:pt>
                <c:pt idx="143">
                  <c:v>2.8</c:v>
                </c:pt>
                <c:pt idx="144">
                  <c:v>2.78</c:v>
                </c:pt>
                <c:pt idx="145">
                  <c:v>2.75</c:v>
                </c:pt>
                <c:pt idx="146">
                  <c:v>2.78</c:v>
                </c:pt>
                <c:pt idx="147">
                  <c:v>2.75</c:v>
                </c:pt>
                <c:pt idx="148">
                  <c:v>2.75</c:v>
                </c:pt>
                <c:pt idx="149">
                  <c:v>2.75</c:v>
                </c:pt>
                <c:pt idx="150">
                  <c:v>2.7</c:v>
                </c:pt>
                <c:pt idx="151">
                  <c:v>2.7</c:v>
                </c:pt>
                <c:pt idx="152">
                  <c:v>2.73</c:v>
                </c:pt>
                <c:pt idx="153">
                  <c:v>2.73</c:v>
                </c:pt>
                <c:pt idx="154">
                  <c:v>2.7</c:v>
                </c:pt>
                <c:pt idx="155">
                  <c:v>2.7</c:v>
                </c:pt>
                <c:pt idx="156">
                  <c:v>2.7</c:v>
                </c:pt>
                <c:pt idx="157">
                  <c:v>2.7</c:v>
                </c:pt>
                <c:pt idx="158">
                  <c:v>2.65</c:v>
                </c:pt>
                <c:pt idx="159">
                  <c:v>2.58</c:v>
                </c:pt>
                <c:pt idx="160">
                  <c:v>2.5</c:v>
                </c:pt>
                <c:pt idx="161">
                  <c:v>2.5</c:v>
                </c:pt>
                <c:pt idx="162">
                  <c:v>2.5</c:v>
                </c:pt>
                <c:pt idx="163">
                  <c:v>2.5</c:v>
                </c:pt>
                <c:pt idx="164">
                  <c:v>2.5</c:v>
                </c:pt>
                <c:pt idx="165">
                  <c:v>2.5</c:v>
                </c:pt>
                <c:pt idx="166">
                  <c:v>2.5</c:v>
                </c:pt>
                <c:pt idx="167">
                  <c:v>2.5</c:v>
                </c:pt>
                <c:pt idx="168">
                  <c:v>2.5</c:v>
                </c:pt>
                <c:pt idx="169">
                  <c:v>2.5</c:v>
                </c:pt>
                <c:pt idx="170">
                  <c:v>2.5</c:v>
                </c:pt>
                <c:pt idx="171">
                  <c:v>2.5</c:v>
                </c:pt>
                <c:pt idx="172">
                  <c:v>2.5</c:v>
                </c:pt>
                <c:pt idx="173">
                  <c:v>2.5</c:v>
                </c:pt>
                <c:pt idx="174">
                  <c:v>2.5</c:v>
                </c:pt>
                <c:pt idx="175">
                  <c:v>2.5</c:v>
                </c:pt>
                <c:pt idx="176">
                  <c:v>2.5</c:v>
                </c:pt>
                <c:pt idx="177">
                  <c:v>2.5</c:v>
                </c:pt>
                <c:pt idx="178">
                  <c:v>2.5</c:v>
                </c:pt>
                <c:pt idx="179">
                  <c:v>2.5</c:v>
                </c:pt>
                <c:pt idx="180">
                  <c:v>2.5</c:v>
                </c:pt>
                <c:pt idx="181">
                  <c:v>2.5</c:v>
                </c:pt>
                <c:pt idx="182">
                  <c:v>2.5</c:v>
                </c:pt>
                <c:pt idx="183">
                  <c:v>2.5</c:v>
                </c:pt>
                <c:pt idx="184">
                  <c:v>2.5</c:v>
                </c:pt>
                <c:pt idx="185">
                  <c:v>2.5</c:v>
                </c:pt>
                <c:pt idx="186">
                  <c:v>2.5</c:v>
                </c:pt>
                <c:pt idx="187">
                  <c:v>2.5</c:v>
                </c:pt>
                <c:pt idx="188">
                  <c:v>2.5</c:v>
                </c:pt>
                <c:pt idx="189">
                  <c:v>2.5</c:v>
                </c:pt>
                <c:pt idx="190">
                  <c:v>2.5</c:v>
                </c:pt>
                <c:pt idx="191">
                  <c:v>2.5</c:v>
                </c:pt>
                <c:pt idx="192">
                  <c:v>2.5</c:v>
                </c:pt>
                <c:pt idx="193">
                  <c:v>2.319999999999998</c:v>
                </c:pt>
                <c:pt idx="194">
                  <c:v>2.34</c:v>
                </c:pt>
                <c:pt idx="195">
                  <c:v>2.3</c:v>
                </c:pt>
                <c:pt idx="196">
                  <c:v>2.3</c:v>
                </c:pt>
                <c:pt idx="197">
                  <c:v>2.23</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2.1</c:v>
                </c:pt>
                <c:pt idx="218">
                  <c:v>2.1</c:v>
                </c:pt>
                <c:pt idx="219">
                  <c:v>2.1</c:v>
                </c:pt>
                <c:pt idx="220">
                  <c:v>2.1</c:v>
                </c:pt>
                <c:pt idx="221">
                  <c:v>2.1</c:v>
                </c:pt>
                <c:pt idx="222">
                  <c:v>2.1</c:v>
                </c:pt>
                <c:pt idx="223">
                  <c:v>2.1</c:v>
                </c:pt>
                <c:pt idx="224">
                  <c:v>2.1</c:v>
                </c:pt>
                <c:pt idx="225">
                  <c:v>2.1</c:v>
                </c:pt>
                <c:pt idx="226">
                  <c:v>2.1</c:v>
                </c:pt>
                <c:pt idx="227">
                  <c:v>2.1</c:v>
                </c:pt>
                <c:pt idx="228">
                  <c:v>2.1</c:v>
                </c:pt>
                <c:pt idx="229">
                  <c:v>2.1</c:v>
                </c:pt>
                <c:pt idx="230">
                  <c:v>2.1</c:v>
                </c:pt>
                <c:pt idx="231">
                  <c:v>2.1</c:v>
                </c:pt>
                <c:pt idx="232">
                  <c:v>2.1</c:v>
                </c:pt>
                <c:pt idx="233">
                  <c:v>2.1</c:v>
                </c:pt>
                <c:pt idx="234">
                  <c:v>2.1</c:v>
                </c:pt>
                <c:pt idx="235">
                  <c:v>2.1</c:v>
                </c:pt>
                <c:pt idx="236">
                  <c:v>2.1</c:v>
                </c:pt>
                <c:pt idx="237">
                  <c:v>2.1</c:v>
                </c:pt>
                <c:pt idx="238">
                  <c:v>2.1</c:v>
                </c:pt>
                <c:pt idx="239">
                  <c:v>2.1</c:v>
                </c:pt>
                <c:pt idx="240">
                  <c:v>2.1</c:v>
                </c:pt>
                <c:pt idx="241">
                  <c:v>2.1</c:v>
                </c:pt>
                <c:pt idx="242">
                  <c:v>2.1</c:v>
                </c:pt>
                <c:pt idx="243">
                  <c:v>2.1</c:v>
                </c:pt>
                <c:pt idx="244">
                  <c:v>2.1</c:v>
                </c:pt>
                <c:pt idx="245">
                  <c:v>2.1</c:v>
                </c:pt>
                <c:pt idx="246">
                  <c:v>2.2</c:v>
                </c:pt>
              </c:numCache>
            </c:numRef>
          </c:val>
          <c:smooth val="0"/>
        </c:ser>
        <c:dLbls>
          <c:showLegendKey val="0"/>
          <c:showVal val="0"/>
          <c:showCatName val="0"/>
          <c:showSerName val="0"/>
          <c:showPercent val="0"/>
          <c:showBubbleSize val="0"/>
        </c:dLbls>
        <c:marker val="1"/>
        <c:smooth val="0"/>
        <c:axId val="2130487624"/>
        <c:axId val="2130480360"/>
      </c:lineChart>
      <c:catAx>
        <c:axId val="2130487624"/>
        <c:scaling>
          <c:orientation val="minMax"/>
        </c:scaling>
        <c:delete val="0"/>
        <c:axPos val="b"/>
        <c:numFmt formatCode="General" sourceLinked="0"/>
        <c:majorTickMark val="out"/>
        <c:minorTickMark val="none"/>
        <c:tickLblPos val="nextTo"/>
        <c:crossAx val="2130480360"/>
        <c:crosses val="autoZero"/>
        <c:auto val="1"/>
        <c:lblAlgn val="ctr"/>
        <c:lblOffset val="100"/>
        <c:noMultiLvlLbl val="0"/>
      </c:catAx>
      <c:valAx>
        <c:axId val="2130480360"/>
        <c:scaling>
          <c:orientation val="minMax"/>
        </c:scaling>
        <c:delete val="0"/>
        <c:axPos val="l"/>
        <c:majorGridlines/>
        <c:numFmt formatCode="#,##0.00" sourceLinked="1"/>
        <c:majorTickMark val="out"/>
        <c:minorTickMark val="none"/>
        <c:tickLblPos val="nextTo"/>
        <c:crossAx val="2130487624"/>
        <c:crosses val="autoZero"/>
        <c:crossBetween val="between"/>
      </c:valAx>
    </c:plotArea>
    <c:legend>
      <c:legendPos val="r"/>
      <c:layout>
        <c:manualLayout>
          <c:xMode val="edge"/>
          <c:yMode val="edge"/>
          <c:x val="0.115176293280099"/>
          <c:y val="0.275808286207178"/>
          <c:w val="0.296771357254392"/>
          <c:h val="0.136214535503483"/>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60717410323709"/>
          <c:y val="0.153252405949256"/>
          <c:w val="0.883372703412074"/>
          <c:h val="0.547199902465282"/>
        </c:manualLayout>
      </c:layout>
      <c:barChart>
        <c:barDir val="col"/>
        <c:grouping val="stacked"/>
        <c:varyColors val="0"/>
        <c:ser>
          <c:idx val="0"/>
          <c:order val="0"/>
          <c:tx>
            <c:strRef>
              <c:f>resumo!$B$45</c:f>
              <c:strCache>
                <c:ptCount val="1"/>
                <c:pt idx="0">
                  <c:v>Publicos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resumo!$C$44:$J$44</c:f>
              <c:strCache>
                <c:ptCount val="8"/>
                <c:pt idx="0">
                  <c:v>S.Pub.Federal </c:v>
                </c:pt>
                <c:pt idx="1">
                  <c:v>S.PUB.Est Munic</c:v>
                </c:pt>
                <c:pt idx="2">
                  <c:v>Industrial</c:v>
                </c:pt>
                <c:pt idx="3">
                  <c:v>Rural</c:v>
                </c:pt>
                <c:pt idx="4">
                  <c:v>Comercial</c:v>
                </c:pt>
                <c:pt idx="5">
                  <c:v>P.Fisicas</c:v>
                </c:pt>
                <c:pt idx="6">
                  <c:v>O Serviços</c:v>
                </c:pt>
                <c:pt idx="7">
                  <c:v>Imobiliário</c:v>
                </c:pt>
              </c:strCache>
            </c:strRef>
          </c:cat>
          <c:val>
            <c:numRef>
              <c:f>resumo!$C$45:$J$45</c:f>
              <c:numCache>
                <c:formatCode>0.0</c:formatCode>
                <c:ptCount val="8"/>
                <c:pt idx="0">
                  <c:v>92.67847931187492</c:v>
                </c:pt>
                <c:pt idx="1">
                  <c:v>98.5474505883259</c:v>
                </c:pt>
                <c:pt idx="2">
                  <c:v>55.15233168000511</c:v>
                </c:pt>
                <c:pt idx="3">
                  <c:v>66.96169215708298</c:v>
                </c:pt>
                <c:pt idx="4">
                  <c:v>34.32525581987653</c:v>
                </c:pt>
                <c:pt idx="5">
                  <c:v>32.40221916104019</c:v>
                </c:pt>
                <c:pt idx="6">
                  <c:v>49.71663115418259</c:v>
                </c:pt>
                <c:pt idx="7">
                  <c:v>75.29111241227457</c:v>
                </c:pt>
              </c:numCache>
            </c:numRef>
          </c:val>
          <c:extLst xmlns:c16r2="http://schemas.microsoft.com/office/drawing/2015/06/chart">
            <c:ext xmlns:c16="http://schemas.microsoft.com/office/drawing/2014/chart" uri="{C3380CC4-5D6E-409C-BE32-E72D297353CC}">
              <c16:uniqueId val="{00000000-EB39-4323-8327-4850BDD575D3}"/>
            </c:ext>
          </c:extLst>
        </c:ser>
        <c:ser>
          <c:idx val="1"/>
          <c:order val="1"/>
          <c:tx>
            <c:strRef>
              <c:f>resumo!$B$46</c:f>
              <c:strCache>
                <c:ptCount val="1"/>
                <c:pt idx="0">
                  <c:v>Privados</c:v>
                </c:pt>
              </c:strCache>
            </c:strRef>
          </c:tx>
          <c:invertIfNegative val="0"/>
          <c:dLbls>
            <c:dLbl>
              <c:idx val="0"/>
              <c:layout>
                <c:manualLayout>
                  <c:x val="0.0"/>
                  <c:y val="0.0018038654259126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B39-4323-8327-4850BDD575D3}"/>
                </c:ext>
              </c:extLst>
            </c:dLbl>
            <c:dLbl>
              <c:idx val="1"/>
              <c:layout>
                <c:manualLayout>
                  <c:x val="0.0"/>
                  <c:y val="0.023749531308586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B39-4323-8327-4850BDD575D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resumo!$C$44:$J$44</c:f>
              <c:strCache>
                <c:ptCount val="8"/>
                <c:pt idx="0">
                  <c:v>S.Pub.Federal </c:v>
                </c:pt>
                <c:pt idx="1">
                  <c:v>S.PUB.Est Munic</c:v>
                </c:pt>
                <c:pt idx="2">
                  <c:v>Industrial</c:v>
                </c:pt>
                <c:pt idx="3">
                  <c:v>Rural</c:v>
                </c:pt>
                <c:pt idx="4">
                  <c:v>Comercial</c:v>
                </c:pt>
                <c:pt idx="5">
                  <c:v>P.Fisicas</c:v>
                </c:pt>
                <c:pt idx="6">
                  <c:v>O Serviços</c:v>
                </c:pt>
                <c:pt idx="7">
                  <c:v>Imobiliário</c:v>
                </c:pt>
              </c:strCache>
            </c:strRef>
          </c:cat>
          <c:val>
            <c:numRef>
              <c:f>resumo!$C$46:$J$46</c:f>
              <c:numCache>
                <c:formatCode>0.0</c:formatCode>
                <c:ptCount val="8"/>
                <c:pt idx="0">
                  <c:v>6.764878774428062</c:v>
                </c:pt>
                <c:pt idx="1">
                  <c:v>0.508536491578866</c:v>
                </c:pt>
                <c:pt idx="2">
                  <c:v>31.70436467411569</c:v>
                </c:pt>
                <c:pt idx="3">
                  <c:v>22.58188762818764</c:v>
                </c:pt>
                <c:pt idx="4">
                  <c:v>40.81246174512083</c:v>
                </c:pt>
                <c:pt idx="5">
                  <c:v>48.82720915063933</c:v>
                </c:pt>
                <c:pt idx="6">
                  <c:v>31.45382646053266</c:v>
                </c:pt>
                <c:pt idx="7">
                  <c:v>16.74514881369629</c:v>
                </c:pt>
              </c:numCache>
            </c:numRef>
          </c:val>
          <c:extLst xmlns:c16r2="http://schemas.microsoft.com/office/drawing/2015/06/chart">
            <c:ext xmlns:c16="http://schemas.microsoft.com/office/drawing/2014/chart" uri="{C3380CC4-5D6E-409C-BE32-E72D297353CC}">
              <c16:uniqueId val="{00000003-EB39-4323-8327-4850BDD575D3}"/>
            </c:ext>
          </c:extLst>
        </c:ser>
        <c:ser>
          <c:idx val="2"/>
          <c:order val="2"/>
          <c:tx>
            <c:strRef>
              <c:f>resumo!$B$47</c:f>
              <c:strCache>
                <c:ptCount val="1"/>
                <c:pt idx="0">
                  <c:v>Estrangeiros</c:v>
                </c:pt>
              </c:strCache>
            </c:strRef>
          </c:tx>
          <c:invertIfNegative val="0"/>
          <c:dLbls>
            <c:dLbl>
              <c:idx val="0"/>
              <c:layout>
                <c:manualLayout>
                  <c:x val="-0.00277783632686451"/>
                  <c:y val="-0.026875958686982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B39-4323-8327-4850BDD575D3}"/>
                </c:ext>
              </c:extLst>
            </c:dLbl>
            <c:dLbl>
              <c:idx val="1"/>
              <c:layout>
                <c:manualLayout>
                  <c:x val="-0.00277783632686451"/>
                  <c:y val="-0.039862971673995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B39-4323-8327-4850BDD575D3}"/>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resumo!$C$44:$J$44</c:f>
              <c:strCache>
                <c:ptCount val="8"/>
                <c:pt idx="0">
                  <c:v>S.Pub.Federal </c:v>
                </c:pt>
                <c:pt idx="1">
                  <c:v>S.PUB.Est Munic</c:v>
                </c:pt>
                <c:pt idx="2">
                  <c:v>Industrial</c:v>
                </c:pt>
                <c:pt idx="3">
                  <c:v>Rural</c:v>
                </c:pt>
                <c:pt idx="4">
                  <c:v>Comercial</c:v>
                </c:pt>
                <c:pt idx="5">
                  <c:v>P.Fisicas</c:v>
                </c:pt>
                <c:pt idx="6">
                  <c:v>O Serviços</c:v>
                </c:pt>
                <c:pt idx="7">
                  <c:v>Imobiliário</c:v>
                </c:pt>
              </c:strCache>
            </c:strRef>
          </c:cat>
          <c:val>
            <c:numRef>
              <c:f>resumo!$C$47:$J$47</c:f>
              <c:numCache>
                <c:formatCode>0.0</c:formatCode>
                <c:ptCount val="8"/>
                <c:pt idx="0">
                  <c:v>0.556641913696513</c:v>
                </c:pt>
                <c:pt idx="1">
                  <c:v>0.944012920095362</c:v>
                </c:pt>
                <c:pt idx="2">
                  <c:v>13.14330364587919</c:v>
                </c:pt>
                <c:pt idx="3">
                  <c:v>10.4564202147294</c:v>
                </c:pt>
                <c:pt idx="4">
                  <c:v>24.86228243500263</c:v>
                </c:pt>
                <c:pt idx="5">
                  <c:v>18.77057168832018</c:v>
                </c:pt>
                <c:pt idx="6">
                  <c:v>18.82954238528466</c:v>
                </c:pt>
                <c:pt idx="7">
                  <c:v>7.96373877402915</c:v>
                </c:pt>
              </c:numCache>
            </c:numRef>
          </c:val>
          <c:extLst xmlns:c16r2="http://schemas.microsoft.com/office/drawing/2015/06/chart">
            <c:ext xmlns:c16="http://schemas.microsoft.com/office/drawing/2014/chart" uri="{C3380CC4-5D6E-409C-BE32-E72D297353CC}">
              <c16:uniqueId val="{00000006-EB39-4323-8327-4850BDD575D3}"/>
            </c:ext>
          </c:extLst>
        </c:ser>
        <c:dLbls>
          <c:showLegendKey val="0"/>
          <c:showVal val="0"/>
          <c:showCatName val="0"/>
          <c:showSerName val="0"/>
          <c:showPercent val="0"/>
          <c:showBubbleSize val="0"/>
        </c:dLbls>
        <c:gapWidth val="23"/>
        <c:overlap val="100"/>
        <c:axId val="-2132946904"/>
        <c:axId val="-2133590808"/>
      </c:barChart>
      <c:catAx>
        <c:axId val="-2132946904"/>
        <c:scaling>
          <c:orientation val="minMax"/>
        </c:scaling>
        <c:delete val="0"/>
        <c:axPos val="b"/>
        <c:numFmt formatCode="General" sourceLinked="0"/>
        <c:majorTickMark val="out"/>
        <c:minorTickMark val="none"/>
        <c:tickLblPos val="nextTo"/>
        <c:crossAx val="-2133590808"/>
        <c:crosses val="autoZero"/>
        <c:auto val="1"/>
        <c:lblAlgn val="ctr"/>
        <c:lblOffset val="100"/>
        <c:noMultiLvlLbl val="0"/>
      </c:catAx>
      <c:valAx>
        <c:axId val="-2133590808"/>
        <c:scaling>
          <c:orientation val="minMax"/>
          <c:max val="100.0"/>
        </c:scaling>
        <c:delete val="0"/>
        <c:axPos val="l"/>
        <c:numFmt formatCode="0" sourceLinked="0"/>
        <c:majorTickMark val="out"/>
        <c:minorTickMark val="none"/>
        <c:tickLblPos val="nextTo"/>
        <c:crossAx val="-2132946904"/>
        <c:crosses val="autoZero"/>
        <c:crossBetween val="between"/>
        <c:majorUnit val="10.0"/>
      </c:valAx>
    </c:plotArea>
    <c:legend>
      <c:legendPos val="b"/>
      <c:layout/>
      <c:overlay val="0"/>
    </c:legend>
    <c:plotVisOnly val="1"/>
    <c:dispBlanksAs val="gap"/>
    <c:showDLblsOverMax val="0"/>
  </c:chart>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1</cdr:x>
      <cdr:y>0.11039</cdr:y>
    </cdr:to>
    <cdr:sp macro="" textlink="">
      <cdr:nvSpPr>
        <cdr:cNvPr id="3" name="CaixaDeTexto 4"/>
        <cdr:cNvSpPr txBox="1"/>
      </cdr:nvSpPr>
      <cdr:spPr>
        <a:xfrm xmlns:a="http://schemas.openxmlformats.org/drawingml/2006/main">
          <a:off x="0" y="0"/>
          <a:ext cx="5000624" cy="323850"/>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pt-BR" sz="1600" b="1" dirty="0"/>
            <a:t>Crédito do SFN - Distribuição aos Setores - Por Tipo de Banco (% do setor) - Out/2014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D6516D-9672-7C4C-991F-81B32EB40014}" type="datetimeFigureOut">
              <a:rPr lang="en-US" smtClean="0"/>
              <a:t>27/11/19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708AFE-7304-A046-9608-52B71C79D5FC}" type="slidenum">
              <a:rPr lang="en-US" smtClean="0"/>
              <a:t>‹#›</a:t>
            </a:fld>
            <a:endParaRPr lang="en-US"/>
          </a:p>
        </p:txBody>
      </p:sp>
    </p:spTree>
    <p:extLst>
      <p:ext uri="{BB962C8B-B14F-4D97-AF65-F5344CB8AC3E}">
        <p14:creationId xmlns:p14="http://schemas.microsoft.com/office/powerpoint/2010/main" val="1185013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B105D-F6BD-BD45-B744-1D731B11C36A}" type="datetimeFigureOut">
              <a:rPr lang="en-US" smtClean="0"/>
              <a:t>27/11/19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73D70-D080-AD4D-A776-0FC2910954C0}" type="slidenum">
              <a:rPr lang="en-US" smtClean="0"/>
              <a:t>‹#›</a:t>
            </a:fld>
            <a:endParaRPr lang="en-US"/>
          </a:p>
        </p:txBody>
      </p:sp>
    </p:spTree>
    <p:extLst>
      <p:ext uri="{BB962C8B-B14F-4D97-AF65-F5344CB8AC3E}">
        <p14:creationId xmlns:p14="http://schemas.microsoft.com/office/powerpoint/2010/main" val="20527758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1371600" y="1143000"/>
            <a:ext cx="41148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pt-BR" sz="2000" b="0" strike="noStrike" spc="-1">
                <a:latin typeface="Arial"/>
              </a:rPr>
              <a:t>A propriedade privada e a livre iniciativa de um lado e o controle estatal dos meios de produção</a:t>
            </a:r>
          </a:p>
        </p:txBody>
      </p:sp>
      <p:sp>
        <p:nvSpPr>
          <p:cNvPr id="698" name="TextShape 3"/>
          <p:cNvSpPr txBox="1"/>
          <p:nvPr/>
        </p:nvSpPr>
        <p:spPr>
          <a:xfrm>
            <a:off x="3884760" y="8685360"/>
            <a:ext cx="2971440" cy="458280"/>
          </a:xfrm>
          <a:prstGeom prst="rect">
            <a:avLst/>
          </a:prstGeom>
          <a:noFill/>
          <a:ln>
            <a:noFill/>
          </a:ln>
        </p:spPr>
        <p:txBody>
          <a:bodyPr anchor="b"/>
          <a:lstStyle/>
          <a:p>
            <a:pPr algn="r">
              <a:lnSpc>
                <a:spcPct val="100000"/>
              </a:lnSpc>
            </a:pPr>
            <a:fld id="{681AE5B7-3041-4D2B-B3B7-7C5A83353498}" type="slidenum">
              <a:rPr lang="pt-BR" sz="1200" b="0" strike="noStrike" spc="-1">
                <a:solidFill>
                  <a:srgbClr val="000000"/>
                </a:solidFill>
                <a:latin typeface="+mn-lt"/>
                <a:ea typeface="+mn-ea"/>
              </a:rPr>
              <a:t>2</a:t>
            </a:fld>
            <a:endParaRPr lang="pt-BR" sz="1200" b="0" strike="noStrike" spc="-1">
              <a:latin typeface="Times New Roman"/>
            </a:endParaRPr>
          </a:p>
        </p:txBody>
      </p:sp>
    </p:spTree>
    <p:extLst>
      <p:ext uri="{BB962C8B-B14F-4D97-AF65-F5344CB8AC3E}">
        <p14:creationId xmlns:p14="http://schemas.microsoft.com/office/powerpoint/2010/main" val="358017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5"/>
          <p:cNvSpPr>
            <a:spLocks noGrp="1" noChangeArrowheads="1"/>
          </p:cNvSpPr>
          <p:nvPr>
            <p:ph type="sldNum" sz="quarter"/>
          </p:nvPr>
        </p:nvSpPr>
        <p:spPr>
          <a:no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5DBBC79-1E2D-4C79-AF48-442F85B8161F}" type="slidenum">
              <a:rPr lang="pt-BR" smtClean="0">
                <a:latin typeface="Times New Roman" pitchFamily="18" charset="0"/>
                <a:ea typeface="Arial Unicode MS" pitchFamily="34" charset="-128"/>
                <a:cs typeface="Arial Unicode MS" pitchFamily="34" charset="-128"/>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pt-BR">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1146175" y="685800"/>
            <a:ext cx="4562475" cy="3421063"/>
          </a:xfrm>
          <a:solidFill>
            <a:srgbClr val="FFFFFF"/>
          </a:solidFill>
          <a:ln>
            <a:solidFill>
              <a:srgbClr val="000000"/>
            </a:solidFill>
            <a:miter lim="800000"/>
          </a:ln>
        </p:spPr>
      </p:sp>
      <p:sp>
        <p:nvSpPr>
          <p:cNvPr id="30724" name="Rectangle 2"/>
          <p:cNvSpPr>
            <a:spLocks noGrp="1" noChangeArrowheads="1"/>
          </p:cNvSpPr>
          <p:nvPr>
            <p:ph type="body" idx="1"/>
          </p:nvPr>
        </p:nvSpPr>
        <p:spPr>
          <a:xfrm>
            <a:off x="914508" y="4344607"/>
            <a:ext cx="5024181" cy="4106245"/>
          </a:xfrm>
          <a:noFill/>
          <a:ln/>
        </p:spPr>
        <p:txBody>
          <a:bodyPr wrap="none" lIns="91449" tIns="45725" rIns="91449" bIns="45725" anchor="ctr"/>
          <a:lstStyle/>
          <a:p>
            <a:endParaRPr lang="pt-BR">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5"/>
          <p:cNvSpPr>
            <a:spLocks noGrp="1" noChangeArrowheads="1"/>
          </p:cNvSpPr>
          <p:nvPr>
            <p:ph type="sldNum" sz="quarter"/>
          </p:nvPr>
        </p:nvSpPr>
        <p:spPr>
          <a:no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1F43267-1F8F-4108-8A10-D0AF58542D6D}" type="slidenum">
              <a:rPr lang="pt-BR" smtClean="0">
                <a:latin typeface="Times New Roman" pitchFamily="18" charset="0"/>
                <a:ea typeface="Arial Unicode MS" pitchFamily="34" charset="-128"/>
                <a:cs typeface="Arial Unicode MS" pitchFamily="34" charset="-128"/>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42</a:t>
            </a:fld>
            <a:endParaRPr lang="pt-BR">
              <a:latin typeface="Times New Roman" pitchFamily="18" charset="0"/>
              <a:ea typeface="Arial Unicode MS" pitchFamily="34" charset="-128"/>
              <a:cs typeface="Arial Unicode MS" pitchFamily="34" charset="-128"/>
            </a:endParaRPr>
          </a:p>
        </p:txBody>
      </p:sp>
      <p:sp>
        <p:nvSpPr>
          <p:cNvPr id="26627" name="Rectangle 1"/>
          <p:cNvSpPr>
            <a:spLocks noGrp="1" noRot="1" noChangeAspect="1" noChangeArrowheads="1" noTextEdit="1"/>
          </p:cNvSpPr>
          <p:nvPr>
            <p:ph type="sldImg"/>
          </p:nvPr>
        </p:nvSpPr>
        <p:spPr>
          <a:xfrm>
            <a:off x="1146175" y="685800"/>
            <a:ext cx="4562475" cy="3421063"/>
          </a:xfrm>
          <a:solidFill>
            <a:srgbClr val="FFFFFF"/>
          </a:solidFill>
          <a:ln>
            <a:solidFill>
              <a:srgbClr val="000000"/>
            </a:solidFill>
            <a:miter lim="800000"/>
          </a:ln>
        </p:spPr>
      </p:sp>
      <p:sp>
        <p:nvSpPr>
          <p:cNvPr id="26628" name="Rectangle 2"/>
          <p:cNvSpPr>
            <a:spLocks noGrp="1" noChangeArrowheads="1"/>
          </p:cNvSpPr>
          <p:nvPr>
            <p:ph type="body" idx="1"/>
          </p:nvPr>
        </p:nvSpPr>
        <p:spPr>
          <a:xfrm>
            <a:off x="914508" y="4344607"/>
            <a:ext cx="5024181" cy="4106245"/>
          </a:xfrm>
          <a:noFill/>
          <a:ln/>
        </p:spPr>
        <p:txBody>
          <a:bodyPr wrap="none" lIns="91449" tIns="45725" rIns="91449" bIns="45725" anchor="ctr"/>
          <a:lstStyle/>
          <a:p>
            <a:endParaRPr lang="pt-BR">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5"/>
          <p:cNvSpPr>
            <a:spLocks noGrp="1" noChangeArrowheads="1"/>
          </p:cNvSpPr>
          <p:nvPr>
            <p:ph type="sldNum" sz="quarter"/>
          </p:nvPr>
        </p:nvSpPr>
        <p:spPr>
          <a:noFill/>
        </p:spPr>
        <p:txBody>
          <a:bodyPr/>
          <a:lstStyle/>
          <a:p>
            <a:pPr>
              <a:tabLst>
                <a:tab pos="0" algn="l"/>
                <a:tab pos="485025" algn="l"/>
                <a:tab pos="971771" algn="l"/>
                <a:tab pos="1458515" algn="l"/>
                <a:tab pos="1945261" algn="l"/>
                <a:tab pos="2432005" algn="l"/>
                <a:tab pos="2918752" algn="l"/>
                <a:tab pos="3405496" algn="l"/>
                <a:tab pos="3892242" algn="l"/>
                <a:tab pos="4378986" algn="l"/>
                <a:tab pos="4865731" algn="l"/>
                <a:tab pos="5352476" algn="l"/>
                <a:tab pos="5839221" algn="l"/>
                <a:tab pos="6325966" algn="l"/>
                <a:tab pos="6812711" algn="l"/>
                <a:tab pos="7299456" algn="l"/>
                <a:tab pos="7786202" algn="l"/>
                <a:tab pos="8272947" algn="l"/>
                <a:tab pos="8759692" algn="l"/>
                <a:tab pos="9246437" algn="l"/>
                <a:tab pos="9733182" algn="l"/>
              </a:tabLst>
            </a:pPr>
            <a:fld id="{35DBBC79-1E2D-4C79-AF48-442F85B8161F}" type="slidenum">
              <a:rPr lang="pt-BR" smtClean="0">
                <a:latin typeface="Times New Roman" pitchFamily="18" charset="0"/>
                <a:ea typeface="Arial Unicode MS" pitchFamily="34" charset="-128"/>
                <a:cs typeface="Arial Unicode MS" pitchFamily="34" charset="-128"/>
              </a:rPr>
              <a:pPr>
                <a:tabLst>
                  <a:tab pos="0" algn="l"/>
                  <a:tab pos="485025" algn="l"/>
                  <a:tab pos="971771" algn="l"/>
                  <a:tab pos="1458515" algn="l"/>
                  <a:tab pos="1945261" algn="l"/>
                  <a:tab pos="2432005" algn="l"/>
                  <a:tab pos="2918752" algn="l"/>
                  <a:tab pos="3405496" algn="l"/>
                  <a:tab pos="3892242" algn="l"/>
                  <a:tab pos="4378986" algn="l"/>
                  <a:tab pos="4865731" algn="l"/>
                  <a:tab pos="5352476" algn="l"/>
                  <a:tab pos="5839221" algn="l"/>
                  <a:tab pos="6325966" algn="l"/>
                  <a:tab pos="6812711" algn="l"/>
                  <a:tab pos="7299456" algn="l"/>
                  <a:tab pos="7786202" algn="l"/>
                  <a:tab pos="8272947" algn="l"/>
                  <a:tab pos="8759692" algn="l"/>
                  <a:tab pos="9246437" algn="l"/>
                  <a:tab pos="9733182" algn="l"/>
                </a:tabLst>
              </a:pPr>
              <a:t>43</a:t>
            </a:fld>
            <a:endParaRPr lang="pt-BR" smtClean="0">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996950" y="766763"/>
            <a:ext cx="5106988" cy="3829050"/>
          </a:xfrm>
          <a:solidFill>
            <a:srgbClr val="FFFFFF"/>
          </a:solidFill>
          <a:ln>
            <a:solidFill>
              <a:srgbClr val="000000"/>
            </a:solidFill>
            <a:miter lim="800000"/>
          </a:ln>
        </p:spPr>
      </p:sp>
      <p:sp>
        <p:nvSpPr>
          <p:cNvPr id="30724" name="Rectangle 2"/>
          <p:cNvSpPr>
            <a:spLocks noGrp="1" noChangeArrowheads="1"/>
          </p:cNvSpPr>
          <p:nvPr>
            <p:ph type="body" idx="1"/>
          </p:nvPr>
        </p:nvSpPr>
        <p:spPr>
          <a:xfrm>
            <a:off x="947321" y="4862793"/>
            <a:ext cx="5204447" cy="4596000"/>
          </a:xfrm>
          <a:noFill/>
          <a:ln/>
        </p:spPr>
        <p:txBody>
          <a:bodyPr wrap="none" lIns="99078" tIns="49540" rIns="99078" bIns="49540" anchor="ctr"/>
          <a:lstStyle/>
          <a:p>
            <a:endParaRPr lang="pt-BR" smtClean="0">
              <a:latin typeface="Times New Roman" pitchFamily="18" charset="0"/>
            </a:endParaRPr>
          </a:p>
        </p:txBody>
      </p:sp>
    </p:spTree>
    <p:extLst>
      <p:ext uri="{BB962C8B-B14F-4D97-AF65-F5344CB8AC3E}">
        <p14:creationId xmlns:p14="http://schemas.microsoft.com/office/powerpoint/2010/main" val="128954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5"/>
          <p:cNvSpPr>
            <a:spLocks noGrp="1" noChangeArrowheads="1"/>
          </p:cNvSpPr>
          <p:nvPr>
            <p:ph type="sldNum" sz="quarter"/>
          </p:nvPr>
        </p:nvSpPr>
        <p:spPr>
          <a:no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5DBBC79-1E2D-4C79-AF48-442F85B8161F}" type="slidenum">
              <a:rPr lang="pt-BR" smtClean="0">
                <a:latin typeface="Times New Roman" pitchFamily="18" charset="0"/>
                <a:ea typeface="Arial Unicode MS" pitchFamily="34" charset="-128"/>
                <a:cs typeface="Arial Unicode MS" pitchFamily="34" charset="-128"/>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44</a:t>
            </a:fld>
            <a:endParaRPr lang="pt-BR">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1146175" y="685800"/>
            <a:ext cx="4562475" cy="3421063"/>
          </a:xfrm>
          <a:solidFill>
            <a:srgbClr val="FFFFFF"/>
          </a:solidFill>
          <a:ln>
            <a:solidFill>
              <a:srgbClr val="000000"/>
            </a:solidFill>
            <a:miter lim="800000"/>
          </a:ln>
        </p:spPr>
      </p:sp>
      <p:sp>
        <p:nvSpPr>
          <p:cNvPr id="30724" name="Rectangle 2"/>
          <p:cNvSpPr>
            <a:spLocks noGrp="1" noChangeArrowheads="1"/>
          </p:cNvSpPr>
          <p:nvPr>
            <p:ph type="body" idx="1"/>
          </p:nvPr>
        </p:nvSpPr>
        <p:spPr>
          <a:xfrm>
            <a:off x="914508" y="4344607"/>
            <a:ext cx="5024181" cy="4106245"/>
          </a:xfrm>
          <a:noFill/>
          <a:ln/>
        </p:spPr>
        <p:txBody>
          <a:bodyPr wrap="none" lIns="91449" tIns="45725" rIns="91449" bIns="45725" anchor="ctr"/>
          <a:lstStyle/>
          <a:p>
            <a:endParaRPr lang="pt-BR">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5"/>
          <p:cNvSpPr>
            <a:spLocks noGrp="1" noChangeArrowheads="1"/>
          </p:cNvSpPr>
          <p:nvPr>
            <p:ph type="sldNum" sz="quarter"/>
          </p:nvPr>
        </p:nvSpPr>
        <p:spPr>
          <a:noFill/>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5DBBC79-1E2D-4C79-AF48-442F85B8161F}" type="slidenum">
              <a:rPr lang="pt-BR" smtClean="0">
                <a:latin typeface="Times New Roman" pitchFamily="18" charset="0"/>
                <a:ea typeface="Arial Unicode MS" pitchFamily="34" charset="-128"/>
                <a:cs typeface="Arial Unicode MS" pitchFamily="34" charset="-128"/>
              </a:rPr>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45</a:t>
            </a:fld>
            <a:endParaRPr lang="pt-BR">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1146175" y="685800"/>
            <a:ext cx="4562475" cy="3421063"/>
          </a:xfrm>
          <a:solidFill>
            <a:srgbClr val="FFFFFF"/>
          </a:solidFill>
          <a:ln>
            <a:solidFill>
              <a:srgbClr val="000000"/>
            </a:solidFill>
            <a:miter lim="800000"/>
          </a:ln>
        </p:spPr>
      </p:sp>
      <p:sp>
        <p:nvSpPr>
          <p:cNvPr id="30724" name="Rectangle 2"/>
          <p:cNvSpPr>
            <a:spLocks noGrp="1" noChangeArrowheads="1"/>
          </p:cNvSpPr>
          <p:nvPr>
            <p:ph type="body" idx="1"/>
          </p:nvPr>
        </p:nvSpPr>
        <p:spPr>
          <a:xfrm>
            <a:off x="914508" y="4344607"/>
            <a:ext cx="5024181" cy="4106245"/>
          </a:xfrm>
          <a:noFill/>
          <a:ln/>
        </p:spPr>
        <p:txBody>
          <a:bodyPr wrap="none" lIns="91449" tIns="45725" rIns="91449" bIns="45725" anchor="ctr"/>
          <a:lstStyle/>
          <a:p>
            <a:endParaRPr lang="pt-BR">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dirty="0"/>
              <a:t>O que chama a atenção é que até hoje, o “desenvolvimentismo de esquerda” não tenha conseguido se refazer do golpe, nem construir uma nova base teórica que possa dar um sentido de longo prazo a suas intermináveis e inconclusivas </a:t>
            </a:r>
            <a:r>
              <a:rPr lang="pt-BR" dirty="0" err="1"/>
              <a:t>deblaterações</a:t>
            </a:r>
            <a:r>
              <a:rPr lang="pt-BR" dirty="0"/>
              <a:t> macroeconômicas, e ao seu permanente entusiasmo pelo varejo </a:t>
            </a:r>
            <a:r>
              <a:rPr lang="pt-BR" dirty="0" err="1"/>
              <a:t>keynesiano</a:t>
            </a:r>
            <a:r>
              <a:rPr lang="pt-BR"/>
              <a:t>.</a:t>
            </a:r>
          </a:p>
          <a:p>
            <a:endParaRPr lang="en-US"/>
          </a:p>
        </p:txBody>
      </p:sp>
      <p:sp>
        <p:nvSpPr>
          <p:cNvPr id="4" name="Slide Number Placeholder 3"/>
          <p:cNvSpPr>
            <a:spLocks noGrp="1"/>
          </p:cNvSpPr>
          <p:nvPr>
            <p:ph type="sldNum" sz="quarter" idx="10"/>
          </p:nvPr>
        </p:nvSpPr>
        <p:spPr/>
        <p:txBody>
          <a:bodyPr/>
          <a:lstStyle/>
          <a:p>
            <a:fld id="{B1273AD2-8A67-5B4B-8C92-E1019C5248DF}" type="slidenum">
              <a:rPr lang="en-US" smtClean="0"/>
              <a:t>47</a:t>
            </a:fld>
            <a:endParaRPr lang="en-US"/>
          </a:p>
        </p:txBody>
      </p:sp>
    </p:spTree>
    <p:extLst>
      <p:ext uri="{BB962C8B-B14F-4D97-AF65-F5344CB8AC3E}">
        <p14:creationId xmlns:p14="http://schemas.microsoft.com/office/powerpoint/2010/main" val="215048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Espaço Reservado para Anotações 2"/>
          <p:cNvSpPr>
            <a:spLocks noGrp="1"/>
          </p:cNvSpPr>
          <p:nvPr>
            <p:ph type="body" idx="1"/>
          </p:nvPr>
        </p:nvSpPr>
        <p:spPr bwMode="auto"/>
        <p:txBody>
          <a:bodyPr wrap="square" numCol="1" anchor="t" anchorCtr="0" compatLnSpc="1">
            <a:prstTxWarp prst="textNoShape">
              <a:avLst/>
            </a:prstTxWarp>
          </a:bodyPr>
          <a:lstStyle/>
          <a:p>
            <a:pPr marL="348078" lvl="1" indent="-348078">
              <a:lnSpc>
                <a:spcPct val="90000"/>
              </a:lnSpc>
              <a:defRPr/>
            </a:pPr>
            <a:r>
              <a:rPr lang="pt-BR" sz="1100" dirty="0"/>
              <a:t>Sistema de Proteção Social brasileiro:       </a:t>
            </a:r>
          </a:p>
          <a:p>
            <a:pPr lvl="2" eaLnBrk="1" hangingPunct="1">
              <a:lnSpc>
                <a:spcPct val="90000"/>
              </a:lnSpc>
              <a:defRPr/>
            </a:pPr>
            <a:r>
              <a:rPr lang="pt-BR" sz="1100" dirty="0"/>
              <a:t>	38 milhões de benefícios pagos por mês</a:t>
            </a:r>
          </a:p>
          <a:p>
            <a:pPr lvl="1" eaLnBrk="1" hangingPunct="1">
              <a:lnSpc>
                <a:spcPct val="90000"/>
              </a:lnSpc>
              <a:buFont typeface="Wingdings" pitchFamily="2" charset="2"/>
              <a:buChar char="ü"/>
              <a:defRPr/>
            </a:pPr>
            <a:endParaRPr lang="pt-BR" sz="1100" dirty="0"/>
          </a:p>
          <a:p>
            <a:pPr lvl="1" eaLnBrk="1" hangingPunct="1">
              <a:lnSpc>
                <a:spcPct val="90000"/>
              </a:lnSpc>
              <a:buFont typeface="Wingdings" pitchFamily="2" charset="2"/>
              <a:buChar char="ü"/>
              <a:defRPr/>
            </a:pPr>
            <a:r>
              <a:rPr lang="pt-BR" sz="1100" dirty="0"/>
              <a:t>Programa Bolsa Família - 13 milhões de benefícios</a:t>
            </a:r>
          </a:p>
          <a:p>
            <a:pPr lvl="1" eaLnBrk="1" hangingPunct="1">
              <a:lnSpc>
                <a:spcPct val="90000"/>
              </a:lnSpc>
              <a:buFont typeface="Wingdings" pitchFamily="2" charset="2"/>
              <a:buChar char="ü"/>
              <a:defRPr/>
            </a:pPr>
            <a:r>
              <a:rPr lang="pt-BR" sz="1100" dirty="0"/>
              <a:t>Benefício de Prestação Continuada – BPC - 3,5 milhões de benefícios</a:t>
            </a:r>
          </a:p>
          <a:p>
            <a:pPr lvl="1" eaLnBrk="1" hangingPunct="1">
              <a:lnSpc>
                <a:spcPct val="90000"/>
              </a:lnSpc>
              <a:buFont typeface="Wingdings" pitchFamily="2" charset="2"/>
              <a:buChar char="ü"/>
              <a:defRPr/>
            </a:pPr>
            <a:r>
              <a:rPr lang="pt-BR" sz="1100" dirty="0"/>
              <a:t>Previdência Rural  - 7 milhões de benefícios</a:t>
            </a:r>
          </a:p>
          <a:p>
            <a:pPr lvl="1" eaLnBrk="1" hangingPunct="1">
              <a:lnSpc>
                <a:spcPct val="90000"/>
              </a:lnSpc>
              <a:buFont typeface="Wingdings" pitchFamily="2" charset="2"/>
              <a:buChar char="ü"/>
              <a:defRPr/>
            </a:pPr>
            <a:r>
              <a:rPr lang="pt-BR" sz="1100" dirty="0"/>
              <a:t>e o Regime Geral da Previdência Social – RGPS - 15 milhões de benefícios</a:t>
            </a:r>
          </a:p>
        </p:txBody>
      </p:sp>
      <p:sp>
        <p:nvSpPr>
          <p:cNvPr id="624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1D4EB99-A16E-4A63-A1A6-4E2631E9E9F4}" type="slidenum">
              <a:rPr lang="pt-BR" sz="1200" smtClean="0"/>
              <a:pPr eaLnBrk="1" hangingPunct="1"/>
              <a:t>62</a:t>
            </a:fld>
            <a:endParaRPr lang="pt-BR" sz="1200"/>
          </a:p>
        </p:txBody>
      </p:sp>
    </p:spTree>
    <p:extLst>
      <p:ext uri="{BB962C8B-B14F-4D97-AF65-F5344CB8AC3E}">
        <p14:creationId xmlns:p14="http://schemas.microsoft.com/office/powerpoint/2010/main" val="239989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1371600" y="1143000"/>
            <a:ext cx="41148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lstStyle/>
          <a:p>
            <a:pPr marL="216000" indent="-216000">
              <a:lnSpc>
                <a:spcPct val="100000"/>
              </a:lnSpc>
            </a:pPr>
            <a:r>
              <a:rPr lang="pt-BR" sz="1200" b="0" strike="noStrike" spc="-1">
                <a:solidFill>
                  <a:srgbClr val="000000"/>
                </a:solidFill>
                <a:latin typeface="+mn-lt"/>
                <a:ea typeface="+mn-ea"/>
              </a:rPr>
              <a:t>Funções do governo: um governo possui funções alocativas, distributivas e estabilizadoras.</a:t>
            </a:r>
            <a:endParaRPr lang="pt-BR" sz="1200" b="0" strike="noStrike" spc="-1">
              <a:latin typeface="Arial"/>
            </a:endParaRPr>
          </a:p>
          <a:p>
            <a:pPr marL="216000" indent="-216000">
              <a:lnSpc>
                <a:spcPct val="100000"/>
              </a:lnSpc>
            </a:pPr>
            <a:endParaRPr lang="pt-BR" sz="1200" b="0" strike="noStrike" spc="-1">
              <a:latin typeface="Arial"/>
            </a:endParaRPr>
          </a:p>
          <a:p>
            <a:pPr marL="216000" indent="-216000">
              <a:lnSpc>
                <a:spcPct val="100000"/>
              </a:lnSpc>
            </a:pPr>
            <a:endParaRPr lang="pt-BR" sz="1200" b="0" strike="noStrike" spc="-1">
              <a:latin typeface="Arial"/>
            </a:endParaRPr>
          </a:p>
          <a:p>
            <a:pPr marL="216000" indent="-216000">
              <a:lnSpc>
                <a:spcPct val="100000"/>
              </a:lnSpc>
            </a:pPr>
            <a:r>
              <a:rPr lang="pt-BR" sz="1200" b="0" strike="noStrike" spc="-1">
                <a:solidFill>
                  <a:srgbClr val="000000"/>
                </a:solidFill>
                <a:latin typeface="+mn-lt"/>
                <a:ea typeface="+mn-ea"/>
              </a:rPr>
              <a:t>Função estabilizadora: é a aplicação das diversas políticas econômicas a fim de promover o emprego, o desenvolvimento e a estabilidade, diante da incapacidade do mercado em assegurar o atingimento de tais objetivos.</a:t>
            </a:r>
            <a:endParaRPr lang="pt-BR" sz="1200" b="0" strike="noStrike" spc="-1">
              <a:latin typeface="Arial"/>
            </a:endParaRPr>
          </a:p>
          <a:p>
            <a:pPr marL="216000" indent="-216000">
              <a:lnSpc>
                <a:spcPct val="100000"/>
              </a:lnSpc>
            </a:pPr>
            <a:endParaRPr lang="pt-BR" sz="1200" b="0" strike="noStrike" spc="-1">
              <a:latin typeface="Arial"/>
            </a:endParaRPr>
          </a:p>
          <a:p>
            <a:pPr marL="216000" indent="-216000">
              <a:lnSpc>
                <a:spcPct val="100000"/>
              </a:lnSpc>
            </a:pPr>
            <a:r>
              <a:rPr lang="pt-BR" sz="1200" b="0" strike="noStrike" spc="-1">
                <a:solidFill>
                  <a:srgbClr val="000000"/>
                </a:solidFill>
                <a:latin typeface="+mn-lt"/>
                <a:ea typeface="+mn-ea"/>
              </a:rPr>
              <a:t>Função alocativa: relaciona-se à alocação de recursos por parte do governo a fim de oferecer bens públicos (ex. rodovias, segurança), bens semi-públicos ou meritórios (ex. educação e saúde), desenvolvimento (ex. construção de usinas), etc.;</a:t>
            </a:r>
            <a:endParaRPr lang="pt-BR" sz="1200" b="0" strike="noStrike" spc="-1">
              <a:latin typeface="Arial"/>
            </a:endParaRPr>
          </a:p>
          <a:p>
            <a:pPr marL="216000" indent="-216000">
              <a:lnSpc>
                <a:spcPct val="100000"/>
              </a:lnSpc>
            </a:pPr>
            <a:endParaRPr lang="pt-BR" sz="1200" b="0" strike="noStrike" spc="-1">
              <a:latin typeface="Arial"/>
            </a:endParaRPr>
          </a:p>
          <a:p>
            <a:pPr marL="216000" indent="-216000">
              <a:lnSpc>
                <a:spcPct val="100000"/>
              </a:lnSpc>
            </a:pPr>
            <a:r>
              <a:rPr lang="pt-BR" sz="1200" b="0" strike="noStrike" spc="-1">
                <a:solidFill>
                  <a:srgbClr val="000000"/>
                </a:solidFill>
                <a:latin typeface="+mn-lt"/>
                <a:ea typeface="+mn-ea"/>
              </a:rPr>
              <a:t>Função distributiva: é a redistribuição de rendas realizada através das transferências, dos impostos e dos subsídios governamentais. Um bom exemplo é a destinação de parte dos recursos provenientes de tributação ao serviço público de saúde, serviço o qual é mais utilizado por indivíduos de menor renda.</a:t>
            </a:r>
            <a:endParaRPr lang="pt-BR" sz="1200" b="0" strike="noStrike" spc="-1">
              <a:latin typeface="Arial"/>
            </a:endParaRPr>
          </a:p>
          <a:p>
            <a:pPr marL="216000" indent="-216000">
              <a:lnSpc>
                <a:spcPct val="100000"/>
              </a:lnSpc>
            </a:pPr>
            <a:endParaRPr lang="pt-BR" sz="1200" b="0" strike="noStrike" spc="-1">
              <a:latin typeface="Arial"/>
            </a:endParaRPr>
          </a:p>
          <a:p>
            <a:pPr marL="216000" indent="-216000">
              <a:lnSpc>
                <a:spcPct val="100000"/>
              </a:lnSpc>
            </a:pPr>
            <a:r>
              <a:rPr lang="pt-BR" sz="2000" b="0" strike="noStrike" spc="-1">
                <a:solidFill>
                  <a:srgbClr val="000000"/>
                </a:solidFill>
                <a:latin typeface="+mn-lt"/>
                <a:ea typeface="+mn-ea"/>
              </a:rPr>
              <a:t>http://www.economiabr.net/economia/7_tfp.html</a:t>
            </a:r>
            <a:endParaRPr lang="pt-BR" sz="2000" b="0" strike="noStrike" spc="-1">
              <a:latin typeface="Arial"/>
            </a:endParaRPr>
          </a:p>
        </p:txBody>
      </p:sp>
      <p:sp>
        <p:nvSpPr>
          <p:cNvPr id="701" name="TextShape 3"/>
          <p:cNvSpPr txBox="1"/>
          <p:nvPr/>
        </p:nvSpPr>
        <p:spPr>
          <a:xfrm>
            <a:off x="3884760" y="8685360"/>
            <a:ext cx="2971440" cy="458280"/>
          </a:xfrm>
          <a:prstGeom prst="rect">
            <a:avLst/>
          </a:prstGeom>
          <a:noFill/>
          <a:ln>
            <a:noFill/>
          </a:ln>
        </p:spPr>
        <p:txBody>
          <a:bodyPr anchor="b"/>
          <a:lstStyle/>
          <a:p>
            <a:pPr algn="r">
              <a:lnSpc>
                <a:spcPct val="100000"/>
              </a:lnSpc>
            </a:pPr>
            <a:fld id="{880E30C9-894A-4FC0-B110-6FC6759FE7D9}" type="slidenum">
              <a:rPr lang="pt-BR" sz="1200" b="0" strike="noStrike" spc="-1">
                <a:solidFill>
                  <a:srgbClr val="000000"/>
                </a:solidFill>
                <a:latin typeface="+mn-lt"/>
                <a:ea typeface="+mn-ea"/>
              </a:rPr>
              <a:t>3</a:t>
            </a:fld>
            <a:endParaRPr lang="pt-BR" sz="1200" b="0" strike="noStrike" spc="-1">
              <a:latin typeface="Times New Roman"/>
            </a:endParaRPr>
          </a:p>
        </p:txBody>
      </p:sp>
    </p:spTree>
    <p:extLst>
      <p:ext uri="{BB962C8B-B14F-4D97-AF65-F5344CB8AC3E}">
        <p14:creationId xmlns:p14="http://schemas.microsoft.com/office/powerpoint/2010/main" val="158852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8E2FBF53-6615-4F56-80CE-8EF99044405C}" type="slidenum">
              <a:rPr lang="pt-BR" smtClean="0"/>
              <a:t>8</a:t>
            </a:fld>
            <a:endParaRPr lang="pt-BR"/>
          </a:p>
        </p:txBody>
      </p:sp>
    </p:spTree>
    <p:extLst>
      <p:ext uri="{BB962C8B-B14F-4D97-AF65-F5344CB8AC3E}">
        <p14:creationId xmlns:p14="http://schemas.microsoft.com/office/powerpoint/2010/main" val="321333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1371600" y="1143000"/>
            <a:ext cx="41148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lstStyle/>
          <a:p>
            <a:endParaRPr lang="pt-BR" sz="2000" b="0" strike="noStrike" spc="-1">
              <a:latin typeface="Arial"/>
            </a:endParaRPr>
          </a:p>
        </p:txBody>
      </p:sp>
      <p:sp>
        <p:nvSpPr>
          <p:cNvPr id="707" name="TextShape 3"/>
          <p:cNvSpPr txBox="1"/>
          <p:nvPr/>
        </p:nvSpPr>
        <p:spPr>
          <a:xfrm>
            <a:off x="3884760" y="8685360"/>
            <a:ext cx="2971440" cy="458280"/>
          </a:xfrm>
          <a:prstGeom prst="rect">
            <a:avLst/>
          </a:prstGeom>
          <a:noFill/>
          <a:ln>
            <a:noFill/>
          </a:ln>
        </p:spPr>
        <p:txBody>
          <a:bodyPr anchor="b"/>
          <a:lstStyle/>
          <a:p>
            <a:pPr algn="r">
              <a:lnSpc>
                <a:spcPct val="100000"/>
              </a:lnSpc>
            </a:pPr>
            <a:fld id="{A04D9032-4503-4E5A-81FE-68DB2014D0E9}" type="slidenum">
              <a:rPr lang="pt-BR" sz="1200" b="0" strike="noStrike" spc="-1">
                <a:solidFill>
                  <a:srgbClr val="000000"/>
                </a:solidFill>
                <a:latin typeface="+mn-lt"/>
                <a:ea typeface="+mn-ea"/>
              </a:rPr>
              <a:t>11</a:t>
            </a:fld>
            <a:endParaRPr lang="pt-BR" sz="1200" b="0" strike="noStrike" spc="-1">
              <a:latin typeface="Times New Roman"/>
            </a:endParaRPr>
          </a:p>
        </p:txBody>
      </p:sp>
    </p:spTree>
    <p:extLst>
      <p:ext uri="{BB962C8B-B14F-4D97-AF65-F5344CB8AC3E}">
        <p14:creationId xmlns:p14="http://schemas.microsoft.com/office/powerpoint/2010/main" val="2778277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600" dirty="0"/>
              <a:t>Crise de 1929,</a:t>
            </a:r>
            <a:r>
              <a:rPr lang="pt-BR" sz="1600" baseline="0" dirty="0"/>
              <a:t> foi o acontecimento que mais mudou a visão do mundo sobre o papel do Estado</a:t>
            </a:r>
          </a:p>
          <a:p>
            <a:endParaRPr lang="pt-BR" sz="1600" dirty="0"/>
          </a:p>
        </p:txBody>
      </p:sp>
      <p:sp>
        <p:nvSpPr>
          <p:cNvPr id="4" name="Espaço Reservado para Número de Slide 3"/>
          <p:cNvSpPr>
            <a:spLocks noGrp="1"/>
          </p:cNvSpPr>
          <p:nvPr>
            <p:ph type="sldNum" sz="quarter" idx="10"/>
          </p:nvPr>
        </p:nvSpPr>
        <p:spPr/>
        <p:txBody>
          <a:bodyPr/>
          <a:lstStyle/>
          <a:p>
            <a:fld id="{8E2FBF53-6615-4F56-80CE-8EF99044405C}" type="slidenum">
              <a:rPr lang="pt-BR" smtClean="0"/>
              <a:t>12</a:t>
            </a:fld>
            <a:endParaRPr lang="pt-BR"/>
          </a:p>
        </p:txBody>
      </p:sp>
    </p:spTree>
    <p:extLst>
      <p:ext uri="{BB962C8B-B14F-4D97-AF65-F5344CB8AC3E}">
        <p14:creationId xmlns:p14="http://schemas.microsoft.com/office/powerpoint/2010/main" val="140703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5"/>
          <p:cNvSpPr>
            <a:spLocks noGrp="1" noChangeArrowheads="1"/>
          </p:cNvSpPr>
          <p:nvPr>
            <p:ph type="sldNum" sz="quarter"/>
          </p:nvPr>
        </p:nvSpPr>
        <p:spPr>
          <a:noFill/>
        </p:spPr>
        <p:txBody>
          <a:bodyPr/>
          <a:lstStyle/>
          <a:p>
            <a:pPr>
              <a:tabLst>
                <a:tab pos="0" algn="l"/>
                <a:tab pos="485025" algn="l"/>
                <a:tab pos="971771" algn="l"/>
                <a:tab pos="1458515" algn="l"/>
                <a:tab pos="1945261" algn="l"/>
                <a:tab pos="2432005" algn="l"/>
                <a:tab pos="2918752" algn="l"/>
                <a:tab pos="3405496" algn="l"/>
                <a:tab pos="3892242" algn="l"/>
                <a:tab pos="4378986" algn="l"/>
                <a:tab pos="4865731" algn="l"/>
                <a:tab pos="5352476" algn="l"/>
                <a:tab pos="5839221" algn="l"/>
                <a:tab pos="6325966" algn="l"/>
                <a:tab pos="6812711" algn="l"/>
                <a:tab pos="7299456" algn="l"/>
                <a:tab pos="7786202" algn="l"/>
                <a:tab pos="8272947" algn="l"/>
                <a:tab pos="8759692" algn="l"/>
                <a:tab pos="9246437" algn="l"/>
                <a:tab pos="9733182" algn="l"/>
              </a:tabLst>
            </a:pPr>
            <a:fld id="{35DBBC79-1E2D-4C79-AF48-442F85B8161F}" type="slidenum">
              <a:rPr lang="pt-BR" smtClean="0">
                <a:latin typeface="Times New Roman" pitchFamily="18" charset="0"/>
                <a:ea typeface="Arial Unicode MS" pitchFamily="34" charset="-128"/>
                <a:cs typeface="Arial Unicode MS" pitchFamily="34" charset="-128"/>
              </a:rPr>
              <a:pPr>
                <a:tabLst>
                  <a:tab pos="0" algn="l"/>
                  <a:tab pos="485025" algn="l"/>
                  <a:tab pos="971771" algn="l"/>
                  <a:tab pos="1458515" algn="l"/>
                  <a:tab pos="1945261" algn="l"/>
                  <a:tab pos="2432005" algn="l"/>
                  <a:tab pos="2918752" algn="l"/>
                  <a:tab pos="3405496" algn="l"/>
                  <a:tab pos="3892242" algn="l"/>
                  <a:tab pos="4378986" algn="l"/>
                  <a:tab pos="4865731" algn="l"/>
                  <a:tab pos="5352476" algn="l"/>
                  <a:tab pos="5839221" algn="l"/>
                  <a:tab pos="6325966" algn="l"/>
                  <a:tab pos="6812711" algn="l"/>
                  <a:tab pos="7299456" algn="l"/>
                  <a:tab pos="7786202" algn="l"/>
                  <a:tab pos="8272947" algn="l"/>
                  <a:tab pos="8759692" algn="l"/>
                  <a:tab pos="9246437" algn="l"/>
                  <a:tab pos="9733182" algn="l"/>
                </a:tabLst>
              </a:pPr>
              <a:t>18</a:t>
            </a:fld>
            <a:endParaRPr lang="pt-BR" smtClean="0">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996950" y="766763"/>
            <a:ext cx="5106988" cy="3829050"/>
          </a:xfrm>
          <a:solidFill>
            <a:srgbClr val="FFFFFF"/>
          </a:solidFill>
          <a:ln>
            <a:solidFill>
              <a:srgbClr val="000000"/>
            </a:solidFill>
            <a:miter lim="800000"/>
          </a:ln>
        </p:spPr>
      </p:sp>
      <p:sp>
        <p:nvSpPr>
          <p:cNvPr id="30724" name="Rectangle 2"/>
          <p:cNvSpPr>
            <a:spLocks noGrp="1" noChangeArrowheads="1"/>
          </p:cNvSpPr>
          <p:nvPr>
            <p:ph type="body" idx="1"/>
          </p:nvPr>
        </p:nvSpPr>
        <p:spPr>
          <a:xfrm>
            <a:off x="947321" y="4862793"/>
            <a:ext cx="5204447" cy="4596000"/>
          </a:xfrm>
          <a:noFill/>
          <a:ln/>
        </p:spPr>
        <p:txBody>
          <a:bodyPr wrap="none" lIns="99078" tIns="49540" rIns="99078" bIns="49540" anchor="ctr"/>
          <a:lstStyle/>
          <a:p>
            <a:endParaRPr lang="pt-BR" smtClean="0">
              <a:latin typeface="Times New Roman" pitchFamily="18" charset="0"/>
            </a:endParaRPr>
          </a:p>
        </p:txBody>
      </p:sp>
    </p:spTree>
    <p:extLst>
      <p:ext uri="{BB962C8B-B14F-4D97-AF65-F5344CB8AC3E}">
        <p14:creationId xmlns:p14="http://schemas.microsoft.com/office/powerpoint/2010/main" val="398529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5"/>
          <p:cNvSpPr>
            <a:spLocks noGrp="1" noChangeArrowheads="1"/>
          </p:cNvSpPr>
          <p:nvPr>
            <p:ph type="sldNum" sz="quarter"/>
          </p:nvPr>
        </p:nvSpPr>
        <p:spPr>
          <a:noFill/>
        </p:spPr>
        <p:txBody>
          <a:bodyPr/>
          <a:lstStyle/>
          <a:p>
            <a:pPr>
              <a:tabLst>
                <a:tab pos="0" algn="l"/>
                <a:tab pos="485025" algn="l"/>
                <a:tab pos="971771" algn="l"/>
                <a:tab pos="1458515" algn="l"/>
                <a:tab pos="1945261" algn="l"/>
                <a:tab pos="2432005" algn="l"/>
                <a:tab pos="2918752" algn="l"/>
                <a:tab pos="3405496" algn="l"/>
                <a:tab pos="3892242" algn="l"/>
                <a:tab pos="4378986" algn="l"/>
                <a:tab pos="4865731" algn="l"/>
                <a:tab pos="5352476" algn="l"/>
                <a:tab pos="5839221" algn="l"/>
                <a:tab pos="6325966" algn="l"/>
                <a:tab pos="6812711" algn="l"/>
                <a:tab pos="7299456" algn="l"/>
                <a:tab pos="7786202" algn="l"/>
                <a:tab pos="8272947" algn="l"/>
                <a:tab pos="8759692" algn="l"/>
                <a:tab pos="9246437" algn="l"/>
                <a:tab pos="9733182" algn="l"/>
              </a:tabLst>
            </a:pPr>
            <a:fld id="{35DBBC79-1E2D-4C79-AF48-442F85B8161F}" type="slidenum">
              <a:rPr lang="pt-BR" smtClean="0">
                <a:latin typeface="Times New Roman" pitchFamily="18" charset="0"/>
                <a:ea typeface="Arial Unicode MS" pitchFamily="34" charset="-128"/>
                <a:cs typeface="Arial Unicode MS" pitchFamily="34" charset="-128"/>
              </a:rPr>
              <a:pPr>
                <a:tabLst>
                  <a:tab pos="0" algn="l"/>
                  <a:tab pos="485025" algn="l"/>
                  <a:tab pos="971771" algn="l"/>
                  <a:tab pos="1458515" algn="l"/>
                  <a:tab pos="1945261" algn="l"/>
                  <a:tab pos="2432005" algn="l"/>
                  <a:tab pos="2918752" algn="l"/>
                  <a:tab pos="3405496" algn="l"/>
                  <a:tab pos="3892242" algn="l"/>
                  <a:tab pos="4378986" algn="l"/>
                  <a:tab pos="4865731" algn="l"/>
                  <a:tab pos="5352476" algn="l"/>
                  <a:tab pos="5839221" algn="l"/>
                  <a:tab pos="6325966" algn="l"/>
                  <a:tab pos="6812711" algn="l"/>
                  <a:tab pos="7299456" algn="l"/>
                  <a:tab pos="7786202" algn="l"/>
                  <a:tab pos="8272947" algn="l"/>
                  <a:tab pos="8759692" algn="l"/>
                  <a:tab pos="9246437" algn="l"/>
                  <a:tab pos="9733182" algn="l"/>
                </a:tabLst>
              </a:pPr>
              <a:t>20</a:t>
            </a:fld>
            <a:endParaRPr lang="pt-BR" smtClean="0">
              <a:latin typeface="Times New Roman" pitchFamily="18" charset="0"/>
              <a:ea typeface="Arial Unicode MS" pitchFamily="34" charset="-128"/>
              <a:cs typeface="Arial Unicode MS" pitchFamily="34" charset="-128"/>
            </a:endParaRPr>
          </a:p>
        </p:txBody>
      </p:sp>
      <p:sp>
        <p:nvSpPr>
          <p:cNvPr id="30723" name="Rectangle 1"/>
          <p:cNvSpPr>
            <a:spLocks noGrp="1" noRot="1" noChangeAspect="1" noChangeArrowheads="1" noTextEdit="1"/>
          </p:cNvSpPr>
          <p:nvPr>
            <p:ph type="sldImg"/>
          </p:nvPr>
        </p:nvSpPr>
        <p:spPr>
          <a:xfrm>
            <a:off x="996950" y="766763"/>
            <a:ext cx="5106988" cy="3829050"/>
          </a:xfrm>
          <a:solidFill>
            <a:srgbClr val="FFFFFF"/>
          </a:solidFill>
          <a:ln>
            <a:solidFill>
              <a:srgbClr val="000000"/>
            </a:solidFill>
            <a:miter lim="800000"/>
          </a:ln>
        </p:spPr>
      </p:sp>
      <p:sp>
        <p:nvSpPr>
          <p:cNvPr id="30724" name="Rectangle 2"/>
          <p:cNvSpPr>
            <a:spLocks noGrp="1" noChangeArrowheads="1"/>
          </p:cNvSpPr>
          <p:nvPr>
            <p:ph type="body" idx="1"/>
          </p:nvPr>
        </p:nvSpPr>
        <p:spPr>
          <a:xfrm>
            <a:off x="947321" y="4862793"/>
            <a:ext cx="5204447" cy="4596000"/>
          </a:xfrm>
          <a:noFill/>
          <a:ln/>
        </p:spPr>
        <p:txBody>
          <a:bodyPr wrap="none" lIns="99078" tIns="49540" rIns="99078" bIns="49540" anchor="ctr"/>
          <a:lstStyle/>
          <a:p>
            <a:endParaRPr lang="pt-BR" smtClean="0">
              <a:latin typeface="Times New Roman" pitchFamily="18" charset="0"/>
            </a:endParaRPr>
          </a:p>
        </p:txBody>
      </p:sp>
    </p:spTree>
    <p:extLst>
      <p:ext uri="{BB962C8B-B14F-4D97-AF65-F5344CB8AC3E}">
        <p14:creationId xmlns:p14="http://schemas.microsoft.com/office/powerpoint/2010/main" val="218805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pt-BR" dirty="0">
                <a:latin typeface="Arial" charset="0"/>
              </a:rPr>
              <a:t>O  sistema  tributário  brasileiro  exerce  peso  excessivo  sobre  as  camadas  pobres  e intermediárias de renda, resultado dos impostos indiretos (sobre o consumo)</a:t>
            </a:r>
          </a:p>
          <a:p>
            <a:pPr>
              <a:lnSpc>
                <a:spcPct val="80000"/>
              </a:lnSpc>
            </a:pPr>
            <a:r>
              <a:rPr lang="pt-BR" dirty="0">
                <a:latin typeface="Arial" charset="0"/>
              </a:rPr>
              <a:t>Contudo,  essa  </a:t>
            </a:r>
            <a:r>
              <a:rPr lang="pt-BR" dirty="0" err="1">
                <a:latin typeface="Arial" charset="0"/>
              </a:rPr>
              <a:t>regressividade</a:t>
            </a:r>
            <a:r>
              <a:rPr lang="pt-BR" dirty="0">
                <a:latin typeface="Arial" charset="0"/>
              </a:rPr>
              <a:t>  na  arrecadação  tem  sido  contrabalançada  pela  progressividade  nos gastos  sociais,  que  tem  esses  mesmos  extratos  como  os  principais  receptores  dos  recursos públicos</a:t>
            </a:r>
          </a:p>
          <a:p>
            <a:pPr>
              <a:lnSpc>
                <a:spcPct val="80000"/>
              </a:lnSpc>
            </a:pPr>
            <a:r>
              <a:rPr lang="pt-BR" dirty="0">
                <a:latin typeface="Arial" charset="0"/>
              </a:rPr>
              <a:t>Entre 2002-2003 e 2008-2009, isso se refletiu na queda expressiva da desigualdade de renda, decorrente da política fiscal</a:t>
            </a:r>
          </a:p>
          <a:p>
            <a:pPr>
              <a:lnSpc>
                <a:spcPct val="80000"/>
              </a:lnSpc>
            </a:pPr>
            <a:endParaRPr lang="pt-BR" dirty="0">
              <a:latin typeface="Arial" charset="0"/>
            </a:endParaRPr>
          </a:p>
          <a:p>
            <a:pPr>
              <a:lnSpc>
                <a:spcPct val="90000"/>
              </a:lnSpc>
            </a:pPr>
            <a:r>
              <a:rPr lang="pt-BR" b="1" dirty="0">
                <a:latin typeface="Arial" charset="0"/>
              </a:rPr>
              <a:t>Renda  original:</a:t>
            </a:r>
            <a:r>
              <a:rPr lang="pt-BR" dirty="0">
                <a:latin typeface="Arial" charset="0"/>
              </a:rPr>
              <a:t> considera todos os rendimentos, exceto os benefícios recebidos pelas famílias</a:t>
            </a:r>
          </a:p>
          <a:p>
            <a:pPr>
              <a:lnSpc>
                <a:spcPct val="90000"/>
              </a:lnSpc>
            </a:pPr>
            <a:r>
              <a:rPr lang="pt-BR" b="1" dirty="0">
                <a:latin typeface="Arial" charset="0"/>
              </a:rPr>
              <a:t>Renda inicial:</a:t>
            </a:r>
            <a:r>
              <a:rPr lang="pt-BR" dirty="0">
                <a:latin typeface="Arial" charset="0"/>
              </a:rPr>
              <a:t> considera a renda original somada aos benefícios</a:t>
            </a:r>
          </a:p>
          <a:p>
            <a:pPr>
              <a:lnSpc>
                <a:spcPct val="90000"/>
              </a:lnSpc>
            </a:pPr>
            <a:r>
              <a:rPr lang="pt-BR" b="1" dirty="0">
                <a:latin typeface="Arial" charset="0"/>
              </a:rPr>
              <a:t>Renda disponível:</a:t>
            </a:r>
            <a:r>
              <a:rPr lang="pt-BR" dirty="0">
                <a:latin typeface="Arial" charset="0"/>
              </a:rPr>
              <a:t> corresponde a renda inicial deduzido o pagamento de impostos diretos</a:t>
            </a:r>
          </a:p>
          <a:p>
            <a:pPr>
              <a:lnSpc>
                <a:spcPct val="90000"/>
              </a:lnSpc>
            </a:pPr>
            <a:r>
              <a:rPr lang="pt-BR" b="1" dirty="0">
                <a:latin typeface="Arial" charset="0"/>
              </a:rPr>
              <a:t>Renda pós-tributação:</a:t>
            </a:r>
            <a:r>
              <a:rPr lang="pt-BR" dirty="0">
                <a:latin typeface="Arial" charset="0"/>
              </a:rPr>
              <a:t> deduz da renda disponível o pagamento dos impostos indiretos</a:t>
            </a:r>
          </a:p>
          <a:p>
            <a:pPr>
              <a:lnSpc>
                <a:spcPct val="90000"/>
              </a:lnSpc>
            </a:pPr>
            <a:r>
              <a:rPr lang="pt-BR" b="1" dirty="0">
                <a:latin typeface="Arial" charset="0"/>
              </a:rPr>
              <a:t>Renda final:</a:t>
            </a:r>
            <a:r>
              <a:rPr lang="pt-BR" dirty="0">
                <a:latin typeface="Arial" charset="0"/>
              </a:rPr>
              <a:t> soma do valor monetário dos benefícios em espécie – saúde e educação públicas</a:t>
            </a:r>
          </a:p>
          <a:p>
            <a:pPr>
              <a:lnSpc>
                <a:spcPct val="80000"/>
              </a:lnSpc>
            </a:pPr>
            <a:endParaRPr lang="pt-BR" dirty="0">
              <a:latin typeface="Arial" charset="0"/>
            </a:endParaRPr>
          </a:p>
          <a:p>
            <a:pPr>
              <a:lnSpc>
                <a:spcPct val="80000"/>
              </a:lnSpc>
            </a:pPr>
            <a:endParaRPr lang="pt-BR"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40FE7EAF-EA65-4247-AF3E-C07427894A2B}" type="slidenum">
              <a:rPr lang="pt-BR" smtClean="0">
                <a:solidFill>
                  <a:prstClr val="black"/>
                </a:solidFill>
                <a:latin typeface="Calibri"/>
              </a:rPr>
              <a:pPr/>
              <a:t>23</a:t>
            </a:fld>
            <a:endParaRPr lang="pt-BR">
              <a:solidFill>
                <a:prstClr val="black"/>
              </a:solidFill>
              <a:latin typeface="Calibri"/>
            </a:endParaRPr>
          </a:p>
        </p:txBody>
      </p:sp>
    </p:spTree>
    <p:extLst>
      <p:ext uri="{BB962C8B-B14F-4D97-AF65-F5344CB8AC3E}">
        <p14:creationId xmlns:p14="http://schemas.microsoft.com/office/powerpoint/2010/main" val="312082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Segundo o ministro, a empresa precisa investir R$ 14 bilhões por ano para manter 33% de sua participação no mercado de geração e 36% no de distribuição. Mas, atualmente, só consegue investir R$ 3,5 bilhões.</a:t>
            </a:r>
            <a:endParaRPr lang="pt-BR" dirty="0"/>
          </a:p>
        </p:txBody>
      </p:sp>
      <p:sp>
        <p:nvSpPr>
          <p:cNvPr id="4" name="Espaço Reservado para Número de Slide 3"/>
          <p:cNvSpPr>
            <a:spLocks noGrp="1"/>
          </p:cNvSpPr>
          <p:nvPr>
            <p:ph type="sldNum" sz="quarter" idx="10"/>
          </p:nvPr>
        </p:nvSpPr>
        <p:spPr/>
        <p:txBody>
          <a:bodyPr/>
          <a:lstStyle/>
          <a:p>
            <a:fld id="{54F73D70-D080-AD4D-A776-0FC2910954C0}" type="slidenum">
              <a:rPr lang="en-US" smtClean="0"/>
              <a:t>28</a:t>
            </a:fld>
            <a:endParaRPr lang="en-US"/>
          </a:p>
        </p:txBody>
      </p:sp>
    </p:spTree>
    <p:extLst>
      <p:ext uri="{BB962C8B-B14F-4D97-AF65-F5344CB8AC3E}">
        <p14:creationId xmlns:p14="http://schemas.microsoft.com/office/powerpoint/2010/main" val="66721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639E2FCD-EF38-7247-AFC2-CDA035E217FA}" type="datetime1">
              <a:rPr lang="pt-BR" smtClean="0"/>
              <a:t>27/11/19</a:t>
            </a:fld>
            <a:endParaRPr lang="en-US"/>
          </a:p>
        </p:txBody>
      </p:sp>
      <p:sp>
        <p:nvSpPr>
          <p:cNvPr id="5" name="Footer Placeholder 4"/>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a:t>
            </a:fld>
            <a:endParaRPr lang="en-US"/>
          </a:p>
        </p:txBody>
      </p:sp>
      <p:pic>
        <p:nvPicPr>
          <p:cNvPr id="13"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20843" y="5371109"/>
            <a:ext cx="680353" cy="94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20843" y="4495602"/>
            <a:ext cx="680353" cy="94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5"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12700" y="363458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4557" y="2759074"/>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7"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4233" y="182774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8"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3909" y="913299"/>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20"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5447" y="5933460"/>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205289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D958EE9B-12DA-DA44-8864-DA7222353208}" type="datetime1">
              <a:rPr lang="pt-BR" smtClean="0"/>
              <a:t>27/11/19</a:t>
            </a:fld>
            <a:endParaRPr lang="en-US"/>
          </a:p>
        </p:txBody>
      </p:sp>
      <p:sp>
        <p:nvSpPr>
          <p:cNvPr id="5" name="Footer Placeholder 4"/>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a:t>
            </a:fld>
            <a:endParaRPr lang="en-US"/>
          </a:p>
        </p:txBody>
      </p:sp>
      <p:pic>
        <p:nvPicPr>
          <p:cNvPr id="7"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1" y="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121368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5F1E829A-78A6-3A4E-B0AB-897261723C90}" type="datetime1">
              <a:rPr lang="pt-BR" smtClean="0"/>
              <a:t>27/11/19</a:t>
            </a:fld>
            <a:endParaRPr lang="en-US"/>
          </a:p>
        </p:txBody>
      </p:sp>
      <p:sp>
        <p:nvSpPr>
          <p:cNvPr id="5" name="Footer Placeholder 4"/>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a:t>
            </a:fld>
            <a:endParaRPr lang="en-US"/>
          </a:p>
        </p:txBody>
      </p:sp>
    </p:spTree>
    <p:extLst>
      <p:ext uri="{BB962C8B-B14F-4D97-AF65-F5344CB8AC3E}">
        <p14:creationId xmlns:p14="http://schemas.microsoft.com/office/powerpoint/2010/main" val="236970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de destaque">
    <p:spTree>
      <p:nvGrpSpPr>
        <p:cNvPr id="1" name=""/>
        <p:cNvGrpSpPr/>
        <p:nvPr/>
      </p:nvGrpSpPr>
      <p:grpSpPr>
        <a:xfrm>
          <a:off x="0" y="0"/>
          <a:ext cx="0" cy="0"/>
          <a:chOff x="0" y="0"/>
          <a:chExt cx="0" cy="0"/>
        </a:xfrm>
      </p:grpSpPr>
      <p:sp>
        <p:nvSpPr>
          <p:cNvPr id="4" name="Slide Number Placeholder 5"/>
          <p:cNvSpPr txBox="1">
            <a:spLocks/>
          </p:cNvSpPr>
          <p:nvPr userDrawn="1"/>
        </p:nvSpPr>
        <p:spPr>
          <a:xfrm>
            <a:off x="8310196" y="6319839"/>
            <a:ext cx="550985" cy="365125"/>
          </a:xfrm>
          <a:prstGeom prst="rect">
            <a:avLst/>
          </a:prstGeom>
        </p:spPr>
        <p:txBody>
          <a:bodyPr/>
          <a:lstStyle>
            <a:lvl1pPr defTabSz="457200" eaLnBrk="0" hangingPunct="0">
              <a:defRPr sz="3200">
                <a:solidFill>
                  <a:schemeClr val="tx1"/>
                </a:solidFill>
                <a:latin typeface="Arial Black" pitchFamily="34" charset="0"/>
                <a:ea typeface="ＭＳ Ｐゴシック" pitchFamily="-84" charset="-128"/>
              </a:defRPr>
            </a:lvl1pPr>
            <a:lvl2pPr marL="742950" indent="-285750" defTabSz="457200" eaLnBrk="0" hangingPunct="0">
              <a:defRPr sz="3200">
                <a:solidFill>
                  <a:schemeClr val="tx1"/>
                </a:solidFill>
                <a:latin typeface="Arial Black" pitchFamily="34" charset="0"/>
                <a:ea typeface="ＭＳ Ｐゴシック" pitchFamily="-84" charset="-128"/>
              </a:defRPr>
            </a:lvl2pPr>
            <a:lvl3pPr marL="1143000" indent="-228600" defTabSz="457200" eaLnBrk="0" hangingPunct="0">
              <a:defRPr sz="3200">
                <a:solidFill>
                  <a:schemeClr val="tx1"/>
                </a:solidFill>
                <a:latin typeface="Arial Black" pitchFamily="34" charset="0"/>
                <a:ea typeface="ＭＳ Ｐゴシック" pitchFamily="-84" charset="-128"/>
              </a:defRPr>
            </a:lvl3pPr>
            <a:lvl4pPr marL="1600200" indent="-228600" defTabSz="457200" eaLnBrk="0" hangingPunct="0">
              <a:defRPr sz="3200">
                <a:solidFill>
                  <a:schemeClr val="tx1"/>
                </a:solidFill>
                <a:latin typeface="Arial Black" pitchFamily="34" charset="0"/>
                <a:ea typeface="ＭＳ Ｐゴシック" pitchFamily="-84" charset="-128"/>
              </a:defRPr>
            </a:lvl4pPr>
            <a:lvl5pPr marL="2057400" indent="-228600" defTabSz="457200" eaLnBrk="0" hangingPunct="0">
              <a:defRPr sz="3200">
                <a:solidFill>
                  <a:schemeClr val="tx1"/>
                </a:solidFill>
                <a:latin typeface="Arial Black" pitchFamily="34" charset="0"/>
                <a:ea typeface="ＭＳ Ｐゴシック" pitchFamily="-84" charset="-128"/>
              </a:defRPr>
            </a:lvl5pPr>
            <a:lvl6pPr marL="2514600" indent="-228600" defTabSz="457200" eaLnBrk="0" fontAlgn="base" hangingPunct="0">
              <a:spcBef>
                <a:spcPct val="0"/>
              </a:spcBef>
              <a:spcAft>
                <a:spcPct val="0"/>
              </a:spcAft>
              <a:defRPr sz="3200">
                <a:solidFill>
                  <a:schemeClr val="tx1"/>
                </a:solidFill>
                <a:latin typeface="Arial Black" pitchFamily="34" charset="0"/>
                <a:ea typeface="ＭＳ Ｐゴシック" pitchFamily="-84" charset="-128"/>
              </a:defRPr>
            </a:lvl6pPr>
            <a:lvl7pPr marL="2971800" indent="-228600" defTabSz="457200" eaLnBrk="0" fontAlgn="base" hangingPunct="0">
              <a:spcBef>
                <a:spcPct val="0"/>
              </a:spcBef>
              <a:spcAft>
                <a:spcPct val="0"/>
              </a:spcAft>
              <a:defRPr sz="3200">
                <a:solidFill>
                  <a:schemeClr val="tx1"/>
                </a:solidFill>
                <a:latin typeface="Arial Black" pitchFamily="34" charset="0"/>
                <a:ea typeface="ＭＳ Ｐゴシック" pitchFamily="-84" charset="-128"/>
              </a:defRPr>
            </a:lvl7pPr>
            <a:lvl8pPr marL="3429000" indent="-228600" defTabSz="457200" eaLnBrk="0" fontAlgn="base" hangingPunct="0">
              <a:spcBef>
                <a:spcPct val="0"/>
              </a:spcBef>
              <a:spcAft>
                <a:spcPct val="0"/>
              </a:spcAft>
              <a:defRPr sz="3200">
                <a:solidFill>
                  <a:schemeClr val="tx1"/>
                </a:solidFill>
                <a:latin typeface="Arial Black" pitchFamily="34" charset="0"/>
                <a:ea typeface="ＭＳ Ｐゴシック" pitchFamily="-84" charset="-128"/>
              </a:defRPr>
            </a:lvl8pPr>
            <a:lvl9pPr marL="3886200" indent="-228600" defTabSz="457200" eaLnBrk="0" fontAlgn="base" hangingPunct="0">
              <a:spcBef>
                <a:spcPct val="0"/>
              </a:spcBef>
              <a:spcAft>
                <a:spcPct val="0"/>
              </a:spcAft>
              <a:defRPr sz="3200">
                <a:solidFill>
                  <a:schemeClr val="tx1"/>
                </a:solidFill>
                <a:latin typeface="Arial Black" pitchFamily="34" charset="0"/>
                <a:ea typeface="ＭＳ Ｐゴシック" pitchFamily="-84" charset="-128"/>
              </a:defRPr>
            </a:lvl9pPr>
          </a:lstStyle>
          <a:p>
            <a:pPr algn="ctr" eaLnBrk="1" hangingPunct="1">
              <a:defRPr/>
            </a:pPr>
            <a:fld id="{C6A0ABF3-C2D9-49E9-9FF7-D1182C840F86}" type="slidenum">
              <a:rPr lang="en-US" altLang="pt-BR" sz="1800" smtClean="0">
                <a:solidFill>
                  <a:srgbClr val="1E1C11"/>
                </a:solidFill>
                <a:latin typeface="Calibri" pitchFamily="34" charset="0"/>
              </a:rPr>
              <a:pPr algn="ctr" eaLnBrk="1" hangingPunct="1">
                <a:defRPr/>
              </a:pPr>
              <a:t>‹#›</a:t>
            </a:fld>
            <a:endParaRPr lang="en-US" altLang="pt-BR" sz="1800">
              <a:solidFill>
                <a:srgbClr val="1E1C11"/>
              </a:solidFill>
              <a:latin typeface="Calibri" pitchFamily="34" charset="0"/>
            </a:endParaRPr>
          </a:p>
        </p:txBody>
      </p:sp>
      <p:sp>
        <p:nvSpPr>
          <p:cNvPr id="5" name="Right Arrow 5">
            <a:hlinkClick r:id="" action="ppaction://hlinkshowjump?jump=nextslide"/>
          </p:cNvPr>
          <p:cNvSpPr>
            <a:spLocks noChangeArrowheads="1"/>
          </p:cNvSpPr>
          <p:nvPr userDrawn="1"/>
        </p:nvSpPr>
        <p:spPr bwMode="auto">
          <a:xfrm>
            <a:off x="8784981" y="6423026"/>
            <a:ext cx="234462" cy="206375"/>
          </a:xfrm>
          <a:prstGeom prst="rightArrow">
            <a:avLst>
              <a:gd name="adj1" fmla="val 50000"/>
              <a:gd name="adj2" fmla="val 50000"/>
            </a:avLst>
          </a:prstGeom>
          <a:solidFill>
            <a:srgbClr val="17375E"/>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6" name="Right Arrow 6">
            <a:hlinkClick r:id="" action="ppaction://hlinkshowjump?jump=previousslide"/>
          </p:cNvPr>
          <p:cNvSpPr>
            <a:spLocks noChangeArrowheads="1"/>
          </p:cNvSpPr>
          <p:nvPr userDrawn="1"/>
        </p:nvSpPr>
        <p:spPr bwMode="auto">
          <a:xfrm rot="10800000">
            <a:off x="8141677" y="6423026"/>
            <a:ext cx="235927" cy="206375"/>
          </a:xfrm>
          <a:prstGeom prst="rightArrow">
            <a:avLst>
              <a:gd name="adj1" fmla="val 50000"/>
              <a:gd name="adj2" fmla="val 49997"/>
            </a:avLst>
          </a:prstGeom>
          <a:solidFill>
            <a:srgbClr val="17375E"/>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1" name="Text Placeholder 9"/>
          <p:cNvSpPr>
            <a:spLocks noGrp="1"/>
          </p:cNvSpPr>
          <p:nvPr>
            <p:ph type="body" sz="quarter" idx="11"/>
          </p:nvPr>
        </p:nvSpPr>
        <p:spPr>
          <a:xfrm>
            <a:off x="428625" y="260649"/>
            <a:ext cx="8166100" cy="1224136"/>
          </a:xfrm>
          <a:prstGeom prst="rect">
            <a:avLst/>
          </a:prstGeom>
        </p:spPr>
        <p:txBody>
          <a:bodyPr vert="horz"/>
          <a:lstStyle>
            <a:lvl1pPr marL="0" indent="0" algn="ctr">
              <a:buNone/>
              <a:defRPr sz="4000" b="1">
                <a:solidFill>
                  <a:schemeClr val="tx1"/>
                </a:solidFill>
              </a:defRPr>
            </a:lvl1pPr>
          </a:lstStyle>
          <a:p>
            <a:pPr lvl="0"/>
            <a:r>
              <a:rPr lang="x-none" dirty="0"/>
              <a:t>Click to edit Master text styles</a:t>
            </a:r>
          </a:p>
        </p:txBody>
      </p:sp>
      <p:sp>
        <p:nvSpPr>
          <p:cNvPr id="12" name="Text Placeholder 11"/>
          <p:cNvSpPr>
            <a:spLocks noGrp="1"/>
          </p:cNvSpPr>
          <p:nvPr>
            <p:ph type="body" idx="12"/>
          </p:nvPr>
        </p:nvSpPr>
        <p:spPr>
          <a:xfrm>
            <a:off x="417513" y="1772816"/>
            <a:ext cx="8177212" cy="4608512"/>
          </a:xfrm>
          <a:prstGeom prst="rect">
            <a:avLst/>
          </a:prstGeom>
        </p:spPr>
        <p:txBody>
          <a:bodyPr vert="horz"/>
          <a:lstStyle>
            <a:lvl1pPr algn="l">
              <a:defRPr sz="3500">
                <a:solidFill>
                  <a:schemeClr val="tx1"/>
                </a:solidFill>
              </a:defRPr>
            </a:lvl1pPr>
            <a:lvl2pPr algn="ctr">
              <a:defRPr>
                <a:solidFill>
                  <a:srgbClr val="254061"/>
                </a:solidFill>
              </a:defRPr>
            </a:lvl2pPr>
            <a:lvl3pPr algn="ctr">
              <a:defRPr>
                <a:solidFill>
                  <a:srgbClr val="254061"/>
                </a:solidFill>
              </a:defRPr>
            </a:lvl3pPr>
            <a:lvl4pPr algn="ctr">
              <a:defRPr>
                <a:solidFill>
                  <a:srgbClr val="254061"/>
                </a:solidFill>
              </a:defRPr>
            </a:lvl4pPr>
            <a:lvl5pPr algn="ctr">
              <a:defRPr>
                <a:solidFill>
                  <a:srgbClr val="254061"/>
                </a:solidFill>
              </a:defRPr>
            </a:lvl5pPr>
          </a:lstStyle>
          <a:p>
            <a:pPr lvl="0"/>
            <a:r>
              <a:rPr lang="x-none" dirty="0"/>
              <a:t>Click to edit Master text styles</a:t>
            </a:r>
          </a:p>
        </p:txBody>
      </p:sp>
    </p:spTree>
    <p:extLst>
      <p:ext uri="{BB962C8B-B14F-4D97-AF65-F5344CB8AC3E}">
        <p14:creationId xmlns:p14="http://schemas.microsoft.com/office/powerpoint/2010/main" val="11687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0354" y="0"/>
            <a:ext cx="8463646" cy="939800"/>
          </a:xfrm>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4" name="Date Placeholder 3"/>
          <p:cNvSpPr>
            <a:spLocks noGrp="1"/>
          </p:cNvSpPr>
          <p:nvPr>
            <p:ph type="dt" sz="half" idx="10"/>
          </p:nvPr>
        </p:nvSpPr>
        <p:spPr/>
        <p:txBody>
          <a:bodyPr/>
          <a:lstStyle/>
          <a:p>
            <a:fld id="{BC7D8EFF-681F-9847-8C2B-36D0AD726F9D}" type="datetime1">
              <a:rPr lang="pt-BR" smtClean="0"/>
              <a:t>27/11/19</a:t>
            </a:fld>
            <a:endParaRPr lang="en-US"/>
          </a:p>
        </p:txBody>
      </p:sp>
      <p:sp>
        <p:nvSpPr>
          <p:cNvPr id="5" name="Footer Placeholder 4"/>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a:t>
            </a:fld>
            <a:endParaRPr lang="en-US"/>
          </a:p>
        </p:txBody>
      </p:sp>
      <p:pic>
        <p:nvPicPr>
          <p:cNvPr id="8"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1" y="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81589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70E03CC4-1087-5446-86A0-BBAB6F16787B}" type="datetime1">
              <a:rPr lang="pt-BR" smtClean="0"/>
              <a:t>27/11/19</a:t>
            </a:fld>
            <a:endParaRPr lang="en-US"/>
          </a:p>
        </p:txBody>
      </p:sp>
      <p:sp>
        <p:nvSpPr>
          <p:cNvPr id="5" name="Footer Placeholder 4"/>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a:t>
            </a:fld>
            <a:endParaRPr lang="en-US"/>
          </a:p>
        </p:txBody>
      </p:sp>
    </p:spTree>
    <p:extLst>
      <p:ext uri="{BB962C8B-B14F-4D97-AF65-F5344CB8AC3E}">
        <p14:creationId xmlns:p14="http://schemas.microsoft.com/office/powerpoint/2010/main" val="15938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83105A9E-278F-0D46-B6F2-0CC946175156}" type="datetime1">
              <a:rPr lang="pt-BR" smtClean="0"/>
              <a:t>27/11/19</a:t>
            </a:fld>
            <a:endParaRPr lang="en-US"/>
          </a:p>
        </p:txBody>
      </p:sp>
      <p:sp>
        <p:nvSpPr>
          <p:cNvPr id="6" name="Footer Placeholder 5"/>
          <p:cNvSpPr>
            <a:spLocks noGrp="1"/>
          </p:cNvSpPr>
          <p:nvPr>
            <p:ph type="ftr" sz="quarter" idx="11"/>
          </p:nvPr>
        </p:nvSpPr>
        <p:spPr/>
        <p:txBody>
          <a:bodyPr/>
          <a:lstStyle/>
          <a:p>
            <a:r>
              <a:rPr lang="en-US"/>
              <a:t>Esther Dweck</a:t>
            </a:r>
          </a:p>
        </p:txBody>
      </p:sp>
      <p:sp>
        <p:nvSpPr>
          <p:cNvPr id="7" name="Slide Number Placeholder 6"/>
          <p:cNvSpPr>
            <a:spLocks noGrp="1"/>
          </p:cNvSpPr>
          <p:nvPr>
            <p:ph type="sldNum" sz="quarter" idx="12"/>
          </p:nvPr>
        </p:nvSpPr>
        <p:spPr/>
        <p:txBody>
          <a:bodyPr/>
          <a:lstStyle/>
          <a:p>
            <a:fld id="{E729977F-0734-DF4F-A459-D9D2581E7D6D}" type="slidenum">
              <a:rPr lang="en-US" smtClean="0"/>
              <a:t>‹#›</a:t>
            </a:fld>
            <a:endParaRPr lang="en-US"/>
          </a:p>
        </p:txBody>
      </p:sp>
      <p:pic>
        <p:nvPicPr>
          <p:cNvPr id="8"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1" y="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198801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65AD01CE-8450-D948-9823-2B887910AD19}" type="datetime1">
              <a:rPr lang="pt-BR" smtClean="0"/>
              <a:t>27/11/19</a:t>
            </a:fld>
            <a:endParaRPr lang="en-US"/>
          </a:p>
        </p:txBody>
      </p:sp>
      <p:sp>
        <p:nvSpPr>
          <p:cNvPr id="8" name="Footer Placeholder 7"/>
          <p:cNvSpPr>
            <a:spLocks noGrp="1"/>
          </p:cNvSpPr>
          <p:nvPr>
            <p:ph type="ftr" sz="quarter" idx="11"/>
          </p:nvPr>
        </p:nvSpPr>
        <p:spPr/>
        <p:txBody>
          <a:bodyPr/>
          <a:lstStyle/>
          <a:p>
            <a:r>
              <a:rPr lang="en-US"/>
              <a:t>Esther Dweck</a:t>
            </a:r>
          </a:p>
        </p:txBody>
      </p:sp>
      <p:sp>
        <p:nvSpPr>
          <p:cNvPr id="9" name="Slide Number Placeholder 8"/>
          <p:cNvSpPr>
            <a:spLocks noGrp="1"/>
          </p:cNvSpPr>
          <p:nvPr>
            <p:ph type="sldNum" sz="quarter" idx="12"/>
          </p:nvPr>
        </p:nvSpPr>
        <p:spPr/>
        <p:txBody>
          <a:bodyPr/>
          <a:lstStyle/>
          <a:p>
            <a:fld id="{E729977F-0734-DF4F-A459-D9D2581E7D6D}" type="slidenum">
              <a:rPr lang="en-US" smtClean="0"/>
              <a:t>‹#›</a:t>
            </a:fld>
            <a:endParaRPr lang="en-US"/>
          </a:p>
        </p:txBody>
      </p:sp>
      <p:pic>
        <p:nvPicPr>
          <p:cNvPr id="10"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1" y="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219411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63984013-B1E3-5C4C-B33B-95038F903337}" type="datetime1">
              <a:rPr lang="pt-BR" smtClean="0"/>
              <a:t>27/11/19</a:t>
            </a:fld>
            <a:endParaRPr lang="en-US"/>
          </a:p>
        </p:txBody>
      </p:sp>
      <p:sp>
        <p:nvSpPr>
          <p:cNvPr id="4" name="Footer Placeholder 3"/>
          <p:cNvSpPr>
            <a:spLocks noGrp="1"/>
          </p:cNvSpPr>
          <p:nvPr>
            <p:ph type="ftr" sz="quarter" idx="11"/>
          </p:nvPr>
        </p:nvSpPr>
        <p:spPr/>
        <p:txBody>
          <a:bodyPr/>
          <a:lstStyle/>
          <a:p>
            <a:r>
              <a:rPr lang="en-US"/>
              <a:t>Esther Dweck</a:t>
            </a:r>
          </a:p>
        </p:txBody>
      </p:sp>
      <p:sp>
        <p:nvSpPr>
          <p:cNvPr id="5" name="Slide Number Placeholder 4"/>
          <p:cNvSpPr>
            <a:spLocks noGrp="1"/>
          </p:cNvSpPr>
          <p:nvPr>
            <p:ph type="sldNum" sz="quarter" idx="12"/>
          </p:nvPr>
        </p:nvSpPr>
        <p:spPr/>
        <p:txBody>
          <a:bodyPr/>
          <a:lstStyle/>
          <a:p>
            <a:fld id="{E729977F-0734-DF4F-A459-D9D2581E7D6D}" type="slidenum">
              <a:rPr lang="en-US" smtClean="0"/>
              <a:t>‹#›</a:t>
            </a:fld>
            <a:endParaRPr lang="en-US"/>
          </a:p>
        </p:txBody>
      </p:sp>
      <p:pic>
        <p:nvPicPr>
          <p:cNvPr id="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l="16425" r="17651"/>
          <a:stretch>
            <a:fillRect/>
          </a:stretch>
        </p:blipFill>
        <p:spPr bwMode="auto">
          <a:xfrm>
            <a:off x="1" y="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351059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2B954-302B-3E41-B51B-12D0F54E776D}" type="datetime1">
              <a:rPr lang="pt-BR" smtClean="0"/>
              <a:t>27/11/19</a:t>
            </a:fld>
            <a:endParaRPr lang="en-US"/>
          </a:p>
        </p:txBody>
      </p:sp>
      <p:sp>
        <p:nvSpPr>
          <p:cNvPr id="3" name="Footer Placeholder 2"/>
          <p:cNvSpPr>
            <a:spLocks noGrp="1"/>
          </p:cNvSpPr>
          <p:nvPr>
            <p:ph type="ftr" sz="quarter" idx="11"/>
          </p:nvPr>
        </p:nvSpPr>
        <p:spPr/>
        <p:txBody>
          <a:bodyPr/>
          <a:lstStyle/>
          <a:p>
            <a:r>
              <a:rPr lang="en-US"/>
              <a:t>Esther Dweck</a:t>
            </a:r>
          </a:p>
        </p:txBody>
      </p:sp>
      <p:sp>
        <p:nvSpPr>
          <p:cNvPr id="4" name="Slide Number Placeholder 3"/>
          <p:cNvSpPr>
            <a:spLocks noGrp="1"/>
          </p:cNvSpPr>
          <p:nvPr>
            <p:ph type="sldNum" sz="quarter" idx="12"/>
          </p:nvPr>
        </p:nvSpPr>
        <p:spPr/>
        <p:txBody>
          <a:bodyPr/>
          <a:lstStyle/>
          <a:p>
            <a:fld id="{E729977F-0734-DF4F-A459-D9D2581E7D6D}" type="slidenum">
              <a:rPr lang="en-US" smtClean="0"/>
              <a:t>‹#›</a:t>
            </a:fld>
            <a:endParaRPr lang="en-US"/>
          </a:p>
        </p:txBody>
      </p:sp>
    </p:spTree>
    <p:extLst>
      <p:ext uri="{BB962C8B-B14F-4D97-AF65-F5344CB8AC3E}">
        <p14:creationId xmlns:p14="http://schemas.microsoft.com/office/powerpoint/2010/main" val="233458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130A367C-01B3-834B-9386-E7B4D486BD09}" type="datetime1">
              <a:rPr lang="pt-BR" smtClean="0"/>
              <a:t>27/11/19</a:t>
            </a:fld>
            <a:endParaRPr lang="en-US"/>
          </a:p>
        </p:txBody>
      </p:sp>
      <p:sp>
        <p:nvSpPr>
          <p:cNvPr id="6" name="Footer Placeholder 5"/>
          <p:cNvSpPr>
            <a:spLocks noGrp="1"/>
          </p:cNvSpPr>
          <p:nvPr>
            <p:ph type="ftr" sz="quarter" idx="11"/>
          </p:nvPr>
        </p:nvSpPr>
        <p:spPr/>
        <p:txBody>
          <a:bodyPr/>
          <a:lstStyle/>
          <a:p>
            <a:r>
              <a:rPr lang="en-US"/>
              <a:t>Esther Dweck</a:t>
            </a:r>
          </a:p>
        </p:txBody>
      </p:sp>
      <p:sp>
        <p:nvSpPr>
          <p:cNvPr id="7" name="Slide Number Placeholder 6"/>
          <p:cNvSpPr>
            <a:spLocks noGrp="1"/>
          </p:cNvSpPr>
          <p:nvPr>
            <p:ph type="sldNum" sz="quarter" idx="12"/>
          </p:nvPr>
        </p:nvSpPr>
        <p:spPr/>
        <p:txBody>
          <a:bodyPr/>
          <a:lstStyle/>
          <a:p>
            <a:fld id="{E729977F-0734-DF4F-A459-D9D2581E7D6D}" type="slidenum">
              <a:rPr lang="en-US" smtClean="0"/>
              <a:t>‹#›</a:t>
            </a:fld>
            <a:endParaRPr lang="en-US"/>
          </a:p>
        </p:txBody>
      </p:sp>
    </p:spTree>
    <p:extLst>
      <p:ext uri="{BB962C8B-B14F-4D97-AF65-F5344CB8AC3E}">
        <p14:creationId xmlns:p14="http://schemas.microsoft.com/office/powerpoint/2010/main" val="94974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693E2774-9CE2-1E47-8FAA-A6BC83FB36C2}" type="datetime1">
              <a:rPr lang="pt-BR" smtClean="0"/>
              <a:t>27/11/19</a:t>
            </a:fld>
            <a:endParaRPr lang="en-US"/>
          </a:p>
        </p:txBody>
      </p:sp>
      <p:sp>
        <p:nvSpPr>
          <p:cNvPr id="6" name="Footer Placeholder 5"/>
          <p:cNvSpPr>
            <a:spLocks noGrp="1"/>
          </p:cNvSpPr>
          <p:nvPr>
            <p:ph type="ftr" sz="quarter" idx="11"/>
          </p:nvPr>
        </p:nvSpPr>
        <p:spPr/>
        <p:txBody>
          <a:bodyPr/>
          <a:lstStyle/>
          <a:p>
            <a:r>
              <a:rPr lang="en-US"/>
              <a:t>Esther Dweck</a:t>
            </a:r>
          </a:p>
        </p:txBody>
      </p:sp>
      <p:sp>
        <p:nvSpPr>
          <p:cNvPr id="7" name="Slide Number Placeholder 6"/>
          <p:cNvSpPr>
            <a:spLocks noGrp="1"/>
          </p:cNvSpPr>
          <p:nvPr>
            <p:ph type="sldNum" sz="quarter" idx="12"/>
          </p:nvPr>
        </p:nvSpPr>
        <p:spPr/>
        <p:txBody>
          <a:bodyPr/>
          <a:lstStyle/>
          <a:p>
            <a:fld id="{E729977F-0734-DF4F-A459-D9D2581E7D6D}" type="slidenum">
              <a:rPr lang="en-US" smtClean="0"/>
              <a:t>‹#›</a:t>
            </a:fld>
            <a:endParaRPr lang="en-US"/>
          </a:p>
        </p:txBody>
      </p:sp>
    </p:spTree>
    <p:extLst>
      <p:ext uri="{BB962C8B-B14F-4D97-AF65-F5344CB8AC3E}">
        <p14:creationId xmlns:p14="http://schemas.microsoft.com/office/powerpoint/2010/main" val="3752399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88112"/>
            <a:ext cx="9144000" cy="369888"/>
          </a:xfrm>
          <a:prstGeom prst="rect">
            <a:avLst/>
          </a:prstGeom>
          <a:solidFill>
            <a:schemeClr val="accent1">
              <a:lumMod val="75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srgbClr val="FFFFFF"/>
              </a:solidFill>
            </a:endParaRPr>
          </a:p>
        </p:txBody>
      </p:sp>
      <p:sp>
        <p:nvSpPr>
          <p:cNvPr id="2" name="Title Placeholder 1"/>
          <p:cNvSpPr>
            <a:spLocks noGrp="1"/>
          </p:cNvSpPr>
          <p:nvPr>
            <p:ph type="title"/>
          </p:nvPr>
        </p:nvSpPr>
        <p:spPr>
          <a:xfrm>
            <a:off x="0" y="0"/>
            <a:ext cx="9144000" cy="939800"/>
          </a:xfrm>
          <a:prstGeom prst="rect">
            <a:avLst/>
          </a:prstGeom>
          <a:solidFill>
            <a:schemeClr val="accent1">
              <a:lumMod val="75000"/>
            </a:schemeClr>
          </a:solidFill>
        </p:spPr>
        <p:txBody>
          <a:bodyPr vert="horz" lIns="91440" tIns="45720" rIns="91440" bIns="45720" rtlCol="0" anchor="ctr">
            <a:normAutofit/>
          </a:body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Text Placeholder 2"/>
          <p:cNvSpPr>
            <a:spLocks noGrp="1"/>
          </p:cNvSpPr>
          <p:nvPr>
            <p:ph type="body" idx="1"/>
          </p:nvPr>
        </p:nvSpPr>
        <p:spPr>
          <a:xfrm>
            <a:off x="127000" y="1117600"/>
            <a:ext cx="8826500" cy="5232400"/>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4" name="Date Placeholder 3"/>
          <p:cNvSpPr>
            <a:spLocks noGrp="1"/>
          </p:cNvSpPr>
          <p:nvPr>
            <p:ph type="dt" sz="half" idx="2"/>
          </p:nvPr>
        </p:nvSpPr>
        <p:spPr>
          <a:xfrm>
            <a:off x="12700" y="6488112"/>
            <a:ext cx="2133600" cy="365125"/>
          </a:xfrm>
          <a:prstGeom prst="rect">
            <a:avLst/>
          </a:prstGeom>
        </p:spPr>
        <p:txBody>
          <a:bodyPr vert="horz" lIns="91440" tIns="45720" rIns="91440" bIns="45720" rtlCol="0" anchor="ctr"/>
          <a:lstStyle>
            <a:lvl1pPr algn="l">
              <a:defRPr sz="1400">
                <a:solidFill>
                  <a:srgbClr val="FFFFFF"/>
                </a:solidFill>
              </a:defRPr>
            </a:lvl1pPr>
          </a:lstStyle>
          <a:p>
            <a:fld id="{7CC38396-9EE7-144C-B5D6-5E8FB4CD3D49}" type="datetime1">
              <a:rPr lang="pt-BR" smtClean="0"/>
              <a:t>27/11/19</a:t>
            </a:fld>
            <a:endParaRPr lang="en-US" dirty="0"/>
          </a:p>
        </p:txBody>
      </p:sp>
      <p:sp>
        <p:nvSpPr>
          <p:cNvPr id="5" name="Footer Placeholder 4"/>
          <p:cNvSpPr>
            <a:spLocks noGrp="1"/>
          </p:cNvSpPr>
          <p:nvPr>
            <p:ph type="ftr" sz="quarter" idx="3"/>
          </p:nvPr>
        </p:nvSpPr>
        <p:spPr>
          <a:xfrm>
            <a:off x="3124200" y="6496050"/>
            <a:ext cx="2895600" cy="365125"/>
          </a:xfrm>
          <a:prstGeom prst="rect">
            <a:avLst/>
          </a:prstGeom>
        </p:spPr>
        <p:txBody>
          <a:bodyPr vert="horz" lIns="91440" tIns="45720" rIns="91440" bIns="45720" rtlCol="0" anchor="ctr"/>
          <a:lstStyle>
            <a:lvl1pPr algn="ctr">
              <a:defRPr sz="1400">
                <a:solidFill>
                  <a:srgbClr val="FFFFFF"/>
                </a:solidFill>
              </a:defRPr>
            </a:lvl1pPr>
          </a:lstStyle>
          <a:p>
            <a:r>
              <a:rPr lang="en-US" dirty="0"/>
              <a:t>Esther Dweck</a:t>
            </a:r>
          </a:p>
        </p:txBody>
      </p:sp>
      <p:sp>
        <p:nvSpPr>
          <p:cNvPr id="6" name="Slide Number Placeholder 5"/>
          <p:cNvSpPr>
            <a:spLocks noGrp="1"/>
          </p:cNvSpPr>
          <p:nvPr>
            <p:ph type="sldNum" sz="quarter" idx="4"/>
          </p:nvPr>
        </p:nvSpPr>
        <p:spPr>
          <a:xfrm>
            <a:off x="7010400" y="6496050"/>
            <a:ext cx="2133600" cy="365125"/>
          </a:xfrm>
          <a:prstGeom prst="rect">
            <a:avLst/>
          </a:prstGeom>
        </p:spPr>
        <p:txBody>
          <a:bodyPr vert="horz" lIns="91440" tIns="45720" rIns="91440" bIns="45720" rtlCol="0" anchor="ctr"/>
          <a:lstStyle>
            <a:lvl1pPr algn="r">
              <a:defRPr sz="1400">
                <a:solidFill>
                  <a:srgbClr val="FFFFFF"/>
                </a:solidFill>
              </a:defRPr>
            </a:lvl1pPr>
          </a:lstStyle>
          <a:p>
            <a:fld id="{E729977F-0734-DF4F-A459-D9D2581E7D6D}" type="slidenum">
              <a:rPr lang="en-US" smtClean="0"/>
              <a:pPr/>
              <a:t>‹#›</a:t>
            </a:fld>
            <a:endParaRPr lang="en-US" dirty="0"/>
          </a:p>
        </p:txBody>
      </p:sp>
      <p:pic>
        <p:nvPicPr>
          <p:cNvPr id="8"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l="16425" r="17651"/>
          <a:stretch>
            <a:fillRect/>
          </a:stretch>
        </p:blipFill>
        <p:spPr bwMode="auto">
          <a:xfrm>
            <a:off x="1" y="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84392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457200" indent="-457200" algn="l" defTabSz="457200" rtl="0" eaLnBrk="1" latinLnBrk="0" hangingPunct="1">
        <a:spcBef>
          <a:spcPct val="20000"/>
        </a:spcBef>
        <a:buClr>
          <a:schemeClr val="accent1">
            <a:lumMod val="75000"/>
          </a:schemeClr>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outraspalavras.net/brasil/desenvolvimentismo-e-%E2%80%9Cdependencia%E2%80%9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152" y="3489741"/>
            <a:ext cx="7772400" cy="1102554"/>
          </a:xfrm>
        </p:spPr>
        <p:txBody>
          <a:bodyPr>
            <a:normAutofit/>
          </a:bodyPr>
          <a:lstStyle/>
          <a:p>
            <a:r>
              <a:rPr lang="pt-BR" b="1" dirty="0"/>
              <a:t>	</a:t>
            </a:r>
            <a:r>
              <a:rPr lang="pt-BR" dirty="0" smtClean="0"/>
              <a:t>Finanças Públicas e Desenvolvimento</a:t>
            </a:r>
            <a:endParaRPr lang="en-US" dirty="0"/>
          </a:p>
        </p:txBody>
      </p:sp>
      <p:sp>
        <p:nvSpPr>
          <p:cNvPr id="3" name="Subtitle 2"/>
          <p:cNvSpPr>
            <a:spLocks noGrp="1"/>
          </p:cNvSpPr>
          <p:nvPr>
            <p:ph type="subTitle" idx="1"/>
          </p:nvPr>
        </p:nvSpPr>
        <p:spPr>
          <a:xfrm>
            <a:off x="685645" y="4731455"/>
            <a:ext cx="8428776" cy="1600072"/>
          </a:xfrm>
        </p:spPr>
        <p:txBody>
          <a:bodyPr>
            <a:normAutofit fontScale="92500" lnSpcReduction="20000"/>
          </a:bodyPr>
          <a:lstStyle/>
          <a:p>
            <a:r>
              <a:rPr lang="en-US" sz="4000" b="1" dirty="0">
                <a:solidFill>
                  <a:schemeClr val="tx1"/>
                </a:solidFill>
              </a:rPr>
              <a:t>Esther Dweck</a:t>
            </a:r>
            <a:endParaRPr lang="en-US" sz="2400" b="1" dirty="0">
              <a:solidFill>
                <a:schemeClr val="tx1"/>
              </a:solidFill>
            </a:endParaRPr>
          </a:p>
          <a:p>
            <a:r>
              <a:rPr lang="en-US" sz="2400" dirty="0" err="1">
                <a:solidFill>
                  <a:schemeClr val="tx1"/>
                </a:solidFill>
              </a:rPr>
              <a:t>Instituto</a:t>
            </a:r>
            <a:r>
              <a:rPr lang="en-US" sz="2400" dirty="0">
                <a:solidFill>
                  <a:schemeClr val="tx1"/>
                </a:solidFill>
              </a:rPr>
              <a:t> de </a:t>
            </a:r>
            <a:r>
              <a:rPr lang="en-US" sz="2400" dirty="0" err="1">
                <a:solidFill>
                  <a:schemeClr val="tx1"/>
                </a:solidFill>
              </a:rPr>
              <a:t>Economia</a:t>
            </a:r>
            <a:endParaRPr lang="en-US" sz="2400" dirty="0">
              <a:solidFill>
                <a:schemeClr val="tx1"/>
              </a:solidFill>
            </a:endParaRPr>
          </a:p>
          <a:p>
            <a:r>
              <a:rPr lang="en-US" sz="2400" dirty="0" err="1">
                <a:solidFill>
                  <a:schemeClr val="tx1"/>
                </a:solidFill>
              </a:rPr>
              <a:t>Universidade</a:t>
            </a:r>
            <a:r>
              <a:rPr lang="en-US" sz="2400" dirty="0">
                <a:solidFill>
                  <a:schemeClr val="tx1"/>
                </a:solidFill>
              </a:rPr>
              <a:t> Federal do Rio de </a:t>
            </a:r>
            <a:r>
              <a:rPr lang="en-US" sz="2400" dirty="0" smtClean="0">
                <a:solidFill>
                  <a:schemeClr val="tx1"/>
                </a:solidFill>
              </a:rPr>
              <a:t>Janeiro</a:t>
            </a:r>
            <a:endParaRPr lang="en-US" sz="2000" dirty="0">
              <a:solidFill>
                <a:schemeClr val="tx1"/>
              </a:solidFill>
            </a:endParaRPr>
          </a:p>
          <a:p>
            <a:r>
              <a:rPr lang="en-US" sz="2400" dirty="0" smtClean="0">
                <a:solidFill>
                  <a:schemeClr val="tx1"/>
                </a:solidFill>
              </a:rPr>
              <a:t>27 </a:t>
            </a:r>
            <a:r>
              <a:rPr lang="en-US" sz="2400" dirty="0">
                <a:solidFill>
                  <a:schemeClr val="tx1"/>
                </a:solidFill>
              </a:rPr>
              <a:t>de </a:t>
            </a:r>
            <a:r>
              <a:rPr lang="en-US" sz="2400" dirty="0" err="1">
                <a:solidFill>
                  <a:schemeClr val="tx1"/>
                </a:solidFill>
              </a:rPr>
              <a:t>novembro</a:t>
            </a:r>
            <a:r>
              <a:rPr lang="en-US" sz="2400" dirty="0">
                <a:solidFill>
                  <a:schemeClr val="tx1"/>
                </a:solidFill>
              </a:rPr>
              <a:t> de </a:t>
            </a:r>
            <a:r>
              <a:rPr lang="en-US" sz="2400" dirty="0" smtClean="0">
                <a:solidFill>
                  <a:schemeClr val="tx1"/>
                </a:solidFill>
              </a:rPr>
              <a:t>2019</a:t>
            </a:r>
            <a:endParaRPr lang="en-US" sz="2400" dirty="0">
              <a:solidFill>
                <a:schemeClr val="tx1"/>
              </a:solidFill>
            </a:endParaRPr>
          </a:p>
        </p:txBody>
      </p:sp>
      <p:pic>
        <p:nvPicPr>
          <p:cNvPr id="4" name="Picture 3"/>
          <p:cNvPicPr>
            <a:picLocks noChangeAspect="1"/>
          </p:cNvPicPr>
          <p:nvPr/>
        </p:nvPicPr>
        <p:blipFill>
          <a:blip r:embed="rId2"/>
          <a:stretch>
            <a:fillRect/>
          </a:stretch>
        </p:blipFill>
        <p:spPr>
          <a:xfrm>
            <a:off x="685645" y="0"/>
            <a:ext cx="8428776" cy="3210178"/>
          </a:xfrm>
          <a:prstGeom prst="rect">
            <a:avLst/>
          </a:prstGeom>
        </p:spPr>
      </p:pic>
    </p:spTree>
    <p:extLst>
      <p:ext uri="{BB962C8B-B14F-4D97-AF65-F5344CB8AC3E}">
        <p14:creationId xmlns:p14="http://schemas.microsoft.com/office/powerpoint/2010/main" val="17908500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de Wagner</a:t>
            </a:r>
            <a:endParaRPr lang="pt-BR" dirty="0"/>
          </a:p>
        </p:txBody>
      </p:sp>
      <p:pic>
        <p:nvPicPr>
          <p:cNvPr id="2457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7000" y="1780190"/>
            <a:ext cx="8826500" cy="390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ço Reservado para Data 2"/>
          <p:cNvSpPr>
            <a:spLocks noGrp="1"/>
          </p:cNvSpPr>
          <p:nvPr>
            <p:ph type="dt" sz="half" idx="10"/>
          </p:nvPr>
        </p:nvSpPr>
        <p:spPr/>
        <p:txBody>
          <a:bodyPr/>
          <a:lstStyle/>
          <a:p>
            <a:fld id="{AC585FF5-BD85-44D3-801B-1B385E468361}" type="datetime1">
              <a:rPr lang="pt-BR" smtClean="0"/>
              <a:t>27/11/19</a:t>
            </a:fld>
            <a:endParaRPr lang="en-US"/>
          </a:p>
        </p:txBody>
      </p:sp>
      <p:sp>
        <p:nvSpPr>
          <p:cNvPr id="4" name="Espaço Reservado para Rodapé 3"/>
          <p:cNvSpPr>
            <a:spLocks noGrp="1"/>
          </p:cNvSpPr>
          <p:nvPr>
            <p:ph type="ftr" sz="quarter" idx="11"/>
          </p:nvPr>
        </p:nvSpPr>
        <p:spPr/>
        <p:txBody>
          <a:bodyPr/>
          <a:lstStyle/>
          <a:p>
            <a:r>
              <a:rPr lang="en-US" smtClean="0"/>
              <a:t>Esther Dweck</a:t>
            </a:r>
            <a:endParaRPr lang="en-US"/>
          </a:p>
        </p:txBody>
      </p:sp>
      <p:sp>
        <p:nvSpPr>
          <p:cNvPr id="5" name="Espaço Reservado para Número de Slide 4"/>
          <p:cNvSpPr>
            <a:spLocks noGrp="1"/>
          </p:cNvSpPr>
          <p:nvPr>
            <p:ph type="sldNum" sz="quarter" idx="12"/>
          </p:nvPr>
        </p:nvSpPr>
        <p:spPr/>
        <p:txBody>
          <a:bodyPr/>
          <a:lstStyle/>
          <a:p>
            <a:fld id="{E729977F-0734-DF4F-A459-D9D2581E7D6D}" type="slidenum">
              <a:rPr lang="en-US" smtClean="0"/>
              <a:t>10</a:t>
            </a:fld>
            <a:endParaRPr lang="en-US"/>
          </a:p>
        </p:txBody>
      </p:sp>
    </p:spTree>
    <p:extLst>
      <p:ext uri="{BB962C8B-B14F-4D97-AF65-F5344CB8AC3E}">
        <p14:creationId xmlns:p14="http://schemas.microsoft.com/office/powerpoint/2010/main" val="3318754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4">
            <a:extLst>
              <a:ext uri="{FF2B5EF4-FFF2-40B4-BE49-F238E27FC236}">
                <a16:creationId xmlns="" xmlns:a16="http://schemas.microsoft.com/office/drawing/2014/main" id="{65FEB9F4-A82B-4988-A9B8-CBA82023DC37}"/>
              </a:ext>
            </a:extLst>
          </p:cNvPr>
          <p:cNvSpPr>
            <a:spLocks noGrp="1"/>
          </p:cNvSpPr>
          <p:nvPr>
            <p:ph type="ftr" sz="quarter" idx="11"/>
          </p:nvPr>
        </p:nvSpPr>
        <p:spPr/>
        <p:txBody>
          <a:bodyPr/>
          <a:lstStyle/>
          <a:p>
            <a:r>
              <a:rPr lang="en-US"/>
              <a:t>Esther Dweck</a:t>
            </a:r>
          </a:p>
        </p:txBody>
      </p:sp>
      <p:sp>
        <p:nvSpPr>
          <p:cNvPr id="298" name="TextShape 3"/>
          <p:cNvSpPr txBox="1"/>
          <p:nvPr/>
        </p:nvSpPr>
        <p:spPr>
          <a:xfrm>
            <a:off x="7086600" y="6473880"/>
            <a:ext cx="2057040" cy="364680"/>
          </a:xfrm>
          <a:prstGeom prst="rect">
            <a:avLst/>
          </a:prstGeom>
          <a:noFill/>
          <a:ln>
            <a:noFill/>
          </a:ln>
        </p:spPr>
        <p:txBody>
          <a:bodyPr anchor="ctr"/>
          <a:lstStyle/>
          <a:p>
            <a:pPr algn="r">
              <a:lnSpc>
                <a:spcPct val="100000"/>
              </a:lnSpc>
            </a:pPr>
            <a:fld id="{0EAEE98C-73D7-469B-9CFF-7A1034CBE22E}" type="slidenum">
              <a:rPr lang="pt-BR" sz="1200" b="0" strike="noStrike" spc="-1">
                <a:solidFill>
                  <a:srgbClr val="8B8B8B"/>
                </a:solidFill>
                <a:latin typeface="Calibri"/>
              </a:rPr>
              <a:t>11</a:t>
            </a:fld>
            <a:endParaRPr lang="pt-BR" sz="1200" b="0" strike="noStrike" spc="-1">
              <a:latin typeface="Times New Roman"/>
            </a:endParaRPr>
          </a:p>
        </p:txBody>
      </p:sp>
      <p:sp>
        <p:nvSpPr>
          <p:cNvPr id="2" name="Título 1">
            <a:extLst>
              <a:ext uri="{FF2B5EF4-FFF2-40B4-BE49-F238E27FC236}">
                <a16:creationId xmlns="" xmlns:a16="http://schemas.microsoft.com/office/drawing/2014/main" id="{870C31BE-5485-458E-9587-801661CD74CA}"/>
              </a:ext>
            </a:extLst>
          </p:cNvPr>
          <p:cNvSpPr>
            <a:spLocks noGrp="1"/>
          </p:cNvSpPr>
          <p:nvPr>
            <p:ph type="title"/>
          </p:nvPr>
        </p:nvSpPr>
        <p:spPr/>
        <p:txBody>
          <a:bodyPr>
            <a:normAutofit/>
          </a:bodyPr>
          <a:lstStyle/>
          <a:p>
            <a:r>
              <a:rPr lang="pt-BR" b="1" spc="-1" dirty="0"/>
              <a:t>Lei de </a:t>
            </a:r>
            <a:r>
              <a:rPr lang="pt-BR" b="1" spc="-1" dirty="0" smtClean="0"/>
              <a:t>Wagner</a:t>
            </a:r>
            <a:endParaRPr lang="pt-BR" dirty="0"/>
          </a:p>
        </p:txBody>
      </p:sp>
      <p:pic>
        <p:nvPicPr>
          <p:cNvPr id="8" name="Espaço Reservado para Conteúdo 3">
            <a:extLst>
              <a:ext uri="{FF2B5EF4-FFF2-40B4-BE49-F238E27FC236}">
                <a16:creationId xmlns="" xmlns:a16="http://schemas.microsoft.com/office/drawing/2014/main" id="{555FAD67-8712-4779-8CAD-B5E7CF166A4C}"/>
              </a:ext>
            </a:extLst>
          </p:cNvPr>
          <p:cNvPicPr>
            <a:picLocks noGrp="1"/>
          </p:cNvPicPr>
          <p:nvPr>
            <p:ph idx="1"/>
          </p:nvPr>
        </p:nvPicPr>
        <p:blipFill>
          <a:blip r:embed="rId3"/>
          <a:stretch/>
        </p:blipFill>
        <p:spPr>
          <a:xfrm>
            <a:off x="1019640" y="1250253"/>
            <a:ext cx="7041219" cy="4967094"/>
          </a:xfrm>
          <a:prstGeom prst="rect">
            <a:avLst/>
          </a:prstGeom>
          <a:ln>
            <a:noFill/>
          </a:ln>
        </p:spPr>
      </p:pic>
      <p:sp>
        <p:nvSpPr>
          <p:cNvPr id="4" name="Espaço Reservado para Data 3">
            <a:extLst>
              <a:ext uri="{FF2B5EF4-FFF2-40B4-BE49-F238E27FC236}">
                <a16:creationId xmlns="" xmlns:a16="http://schemas.microsoft.com/office/drawing/2014/main" id="{2EA40DD9-8F17-44A9-B595-3C87AB3DC850}"/>
              </a:ext>
            </a:extLst>
          </p:cNvPr>
          <p:cNvSpPr>
            <a:spLocks noGrp="1"/>
          </p:cNvSpPr>
          <p:nvPr>
            <p:ph type="dt" sz="half" idx="10"/>
          </p:nvPr>
        </p:nvSpPr>
        <p:spPr/>
        <p:txBody>
          <a:bodyPr/>
          <a:lstStyle/>
          <a:p>
            <a:fld id="{AAA05E0F-3A9F-4874-87FB-A44C42611DAE}" type="datetime1">
              <a:rPr lang="pt-BR" smtClean="0"/>
              <a:t>27/11/19</a:t>
            </a:fld>
            <a:endParaRPr lang="en-US"/>
          </a:p>
        </p:txBody>
      </p:sp>
      <p:sp>
        <p:nvSpPr>
          <p:cNvPr id="6" name="Espaço Reservado para Número de Slide 5">
            <a:extLst>
              <a:ext uri="{FF2B5EF4-FFF2-40B4-BE49-F238E27FC236}">
                <a16:creationId xmlns="" xmlns:a16="http://schemas.microsoft.com/office/drawing/2014/main" id="{783332CC-AF18-40EE-AE73-0735700A1ACB}"/>
              </a:ext>
            </a:extLst>
          </p:cNvPr>
          <p:cNvSpPr>
            <a:spLocks noGrp="1"/>
          </p:cNvSpPr>
          <p:nvPr>
            <p:ph type="sldNum" sz="quarter" idx="12"/>
          </p:nvPr>
        </p:nvSpPr>
        <p:spPr/>
        <p:txBody>
          <a:bodyPr/>
          <a:lstStyle/>
          <a:p>
            <a:fld id="{E729977F-0734-DF4F-A459-D9D2581E7D6D}" type="slidenum">
              <a:rPr lang="en-US" smtClean="0"/>
              <a:t>11</a:t>
            </a:fld>
            <a:endParaRPr lang="en-US"/>
          </a:p>
        </p:txBody>
      </p:sp>
    </p:spTree>
    <p:extLst>
      <p:ext uri="{BB962C8B-B14F-4D97-AF65-F5344CB8AC3E}">
        <p14:creationId xmlns:p14="http://schemas.microsoft.com/office/powerpoint/2010/main" val="504317829"/>
      </p:ext>
    </p:extLst>
  </p:cSld>
  <p:clrMapOvr>
    <a:masterClrMapping/>
  </p:clrMapOvr>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algn="ctr" eaLnBrk="1" hangingPunct="1"/>
            <a:r>
              <a:rPr lang="pt-BR" altLang="pt-BR" b="1" dirty="0">
                <a:latin typeface="+mn-lt"/>
              </a:rPr>
              <a:t>Do </a:t>
            </a:r>
            <a:r>
              <a:rPr lang="pt-BR" altLang="pt-BR" b="1" dirty="0" err="1">
                <a:latin typeface="+mn-lt"/>
              </a:rPr>
              <a:t>Keynesianismo</a:t>
            </a:r>
            <a:r>
              <a:rPr lang="pt-BR" altLang="pt-BR" b="1" dirty="0">
                <a:latin typeface="+mn-lt"/>
              </a:rPr>
              <a:t> às Falhas de Mercado</a:t>
            </a:r>
            <a:endParaRPr lang="en-US" altLang="pt-BR" b="1" dirty="0">
              <a:latin typeface="+mn-lt"/>
            </a:endParaRPr>
          </a:p>
        </p:txBody>
      </p:sp>
      <p:sp>
        <p:nvSpPr>
          <p:cNvPr id="3" name="Espaço Reservado para Conteúdo 2"/>
          <p:cNvSpPr>
            <a:spLocks noGrp="1"/>
          </p:cNvSpPr>
          <p:nvPr>
            <p:ph idx="1"/>
          </p:nvPr>
        </p:nvSpPr>
        <p:spPr/>
        <p:txBody>
          <a:bodyPr>
            <a:normAutofit/>
          </a:bodyPr>
          <a:lstStyle/>
          <a:p>
            <a:r>
              <a:rPr lang="pt-BR" dirty="0"/>
              <a:t>A ideia de que o Estado poderia e devia estabilizar o nível de atividade econômica </a:t>
            </a:r>
          </a:p>
          <a:p>
            <a:pPr lvl="1"/>
            <a:r>
              <a:rPr lang="pt-BR" i="1" dirty="0"/>
              <a:t>“</a:t>
            </a:r>
            <a:r>
              <a:rPr lang="pt-BR" i="1" dirty="0" err="1"/>
              <a:t>Full</a:t>
            </a:r>
            <a:r>
              <a:rPr lang="pt-BR" i="1" dirty="0"/>
              <a:t> </a:t>
            </a:r>
            <a:r>
              <a:rPr lang="pt-BR" i="1" dirty="0" err="1"/>
              <a:t>Employment</a:t>
            </a:r>
            <a:r>
              <a:rPr lang="pt-BR" i="1" dirty="0"/>
              <a:t> </a:t>
            </a:r>
            <a:r>
              <a:rPr lang="pt-BR" i="1" dirty="0" err="1"/>
              <a:t>Act</a:t>
            </a:r>
            <a:r>
              <a:rPr lang="pt-BR" i="1" dirty="0"/>
              <a:t>”</a:t>
            </a:r>
            <a:r>
              <a:rPr lang="pt-BR" dirty="0"/>
              <a:t> de 1946 – EUA</a:t>
            </a:r>
          </a:p>
          <a:p>
            <a:r>
              <a:rPr lang="pt-BR" dirty="0"/>
              <a:t>As ideais </a:t>
            </a:r>
            <a:r>
              <a:rPr lang="pt-BR" dirty="0" err="1"/>
              <a:t>Keynesianas</a:t>
            </a:r>
            <a:r>
              <a:rPr lang="pt-BR" dirty="0"/>
              <a:t> foram absorvidas na ideia de falhas de mercado:</a:t>
            </a:r>
          </a:p>
          <a:p>
            <a:pPr lvl="1"/>
            <a:r>
              <a:rPr lang="pt-BR" dirty="0"/>
              <a:t>existência dos bens públicos</a:t>
            </a:r>
          </a:p>
          <a:p>
            <a:pPr lvl="1"/>
            <a:r>
              <a:rPr lang="pt-BR" dirty="0"/>
              <a:t>existência de monopólios naturais</a:t>
            </a:r>
          </a:p>
          <a:p>
            <a:pPr lvl="1"/>
            <a:r>
              <a:rPr lang="pt-BR" dirty="0"/>
              <a:t>as externalidades</a:t>
            </a:r>
          </a:p>
          <a:p>
            <a:pPr lvl="1"/>
            <a:r>
              <a:rPr lang="pt-BR" dirty="0"/>
              <a:t>desenvolvimento, emprego e estabilidade</a:t>
            </a:r>
          </a:p>
          <a:p>
            <a:r>
              <a:rPr lang="pt-BR" dirty="0"/>
              <a:t>Essa apropriação permitiu a crítica das Falhas de Governo</a:t>
            </a:r>
          </a:p>
        </p:txBody>
      </p:sp>
      <p:sp>
        <p:nvSpPr>
          <p:cNvPr id="2" name="Espaço Reservado para Data 1"/>
          <p:cNvSpPr>
            <a:spLocks noGrp="1"/>
          </p:cNvSpPr>
          <p:nvPr>
            <p:ph type="dt" sz="half" idx="10"/>
          </p:nvPr>
        </p:nvSpPr>
        <p:spPr/>
        <p:txBody>
          <a:bodyPr/>
          <a:lstStyle/>
          <a:p>
            <a:fld id="{F76DF99A-54FD-42FB-B767-01EED0A11C12}" type="datetime1">
              <a:rPr lang="pt-BR" smtClean="0"/>
              <a:t>27/11/19</a:t>
            </a:fld>
            <a:endParaRPr lang="en-US"/>
          </a:p>
        </p:txBody>
      </p:sp>
      <p:sp>
        <p:nvSpPr>
          <p:cNvPr id="4" name="Espaço Reservado para Rodapé 3"/>
          <p:cNvSpPr>
            <a:spLocks noGrp="1"/>
          </p:cNvSpPr>
          <p:nvPr>
            <p:ph type="ftr" sz="quarter" idx="11"/>
          </p:nvPr>
        </p:nvSpPr>
        <p:spPr/>
        <p:txBody>
          <a:bodyPr/>
          <a:lstStyle/>
          <a:p>
            <a:r>
              <a:rPr lang="en-US" smtClean="0"/>
              <a:t>Esther Dweck</a:t>
            </a:r>
            <a:endParaRPr lang="en-US"/>
          </a:p>
        </p:txBody>
      </p:sp>
      <p:sp>
        <p:nvSpPr>
          <p:cNvPr id="5" name="Espaço Reservado para Número de Slide 4"/>
          <p:cNvSpPr>
            <a:spLocks noGrp="1"/>
          </p:cNvSpPr>
          <p:nvPr>
            <p:ph type="sldNum" sz="quarter" idx="12"/>
          </p:nvPr>
        </p:nvSpPr>
        <p:spPr/>
        <p:txBody>
          <a:bodyPr/>
          <a:lstStyle/>
          <a:p>
            <a:fld id="{E729977F-0734-DF4F-A459-D9D2581E7D6D}" type="slidenum">
              <a:rPr lang="en-US" smtClean="0"/>
              <a:t>12</a:t>
            </a:fld>
            <a:endParaRPr lang="en-US"/>
          </a:p>
        </p:txBody>
      </p:sp>
    </p:spTree>
    <p:extLst>
      <p:ext uri="{BB962C8B-B14F-4D97-AF65-F5344CB8AC3E}">
        <p14:creationId xmlns:p14="http://schemas.microsoft.com/office/powerpoint/2010/main" val="2622546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smtClean="0"/>
              <a:t>Mudança no papel da Política Fiscal </a:t>
            </a:r>
            <a:endParaRPr lang="pt-BR" b="1" dirty="0"/>
          </a:p>
        </p:txBody>
      </p:sp>
      <p:sp>
        <p:nvSpPr>
          <p:cNvPr id="3" name="Espaço Reservado para Conteúdo 2"/>
          <p:cNvSpPr>
            <a:spLocks noGrp="1"/>
          </p:cNvSpPr>
          <p:nvPr>
            <p:ph idx="1"/>
          </p:nvPr>
        </p:nvSpPr>
        <p:spPr/>
        <p:txBody>
          <a:bodyPr>
            <a:normAutofit fontScale="92500" lnSpcReduction="20000"/>
          </a:bodyPr>
          <a:lstStyle/>
          <a:p>
            <a:r>
              <a:rPr lang="pt-BR" dirty="0" smtClean="0"/>
              <a:t>Quando </a:t>
            </a:r>
            <a:r>
              <a:rPr lang="pt-BR" dirty="0"/>
              <a:t>a visão </a:t>
            </a:r>
            <a:r>
              <a:rPr lang="pt-BR" dirty="0" err="1"/>
              <a:t>keynesiana</a:t>
            </a:r>
            <a:r>
              <a:rPr lang="pt-BR" dirty="0"/>
              <a:t> centralizava a </a:t>
            </a:r>
            <a:r>
              <a:rPr lang="pt-BR" dirty="0" smtClean="0"/>
              <a:t>discussão – </a:t>
            </a:r>
            <a:r>
              <a:rPr lang="pt-BR" b="1" dirty="0" smtClean="0"/>
              <a:t>debate era entre </a:t>
            </a:r>
            <a:r>
              <a:rPr lang="pt-BR" b="1" dirty="0"/>
              <a:t>a síntese neoclássica e os </a:t>
            </a:r>
            <a:r>
              <a:rPr lang="pt-BR" b="1" dirty="0" smtClean="0"/>
              <a:t>monetaristas</a:t>
            </a:r>
            <a:r>
              <a:rPr lang="pt-BR" dirty="0" smtClean="0"/>
              <a:t>:</a:t>
            </a:r>
          </a:p>
          <a:p>
            <a:pPr lvl="1"/>
            <a:r>
              <a:rPr lang="pt-BR" b="1" i="1" dirty="0" err="1"/>
              <a:t>crowding</a:t>
            </a:r>
            <a:r>
              <a:rPr lang="pt-BR" b="1" i="1" dirty="0"/>
              <a:t> </a:t>
            </a:r>
            <a:r>
              <a:rPr lang="pt-BR" b="1" i="1" dirty="0" smtClean="0"/>
              <a:t>out </a:t>
            </a:r>
            <a:r>
              <a:rPr lang="pt-BR" i="1" dirty="0" smtClean="0"/>
              <a:t>– </a:t>
            </a:r>
            <a:r>
              <a:rPr lang="pt-BR" dirty="0" smtClean="0"/>
              <a:t>impacto </a:t>
            </a:r>
            <a:r>
              <a:rPr lang="pt-BR" dirty="0"/>
              <a:t>do gasto público na demanda agregada e nos investimentos privados, </a:t>
            </a:r>
            <a:endParaRPr lang="pt-BR" dirty="0" smtClean="0"/>
          </a:p>
          <a:p>
            <a:pPr lvl="1"/>
            <a:r>
              <a:rPr lang="pt-BR" b="1" dirty="0" smtClean="0"/>
              <a:t>déficits gêmeos </a:t>
            </a:r>
            <a:r>
              <a:rPr lang="pt-BR" dirty="0" smtClean="0"/>
              <a:t>– efeitos </a:t>
            </a:r>
            <a:r>
              <a:rPr lang="pt-BR" dirty="0"/>
              <a:t>do déficit público sobre a inflação e o balanço de </a:t>
            </a:r>
            <a:r>
              <a:rPr lang="pt-BR" dirty="0" smtClean="0"/>
              <a:t>pagamentos</a:t>
            </a:r>
          </a:p>
          <a:p>
            <a:r>
              <a:rPr lang="pt-BR" dirty="0"/>
              <a:t>Depois dos trabalhos de Barro (1974) e principalmente de </a:t>
            </a:r>
            <a:r>
              <a:rPr lang="pt-BR" dirty="0" err="1"/>
              <a:t>Sargent</a:t>
            </a:r>
            <a:r>
              <a:rPr lang="pt-BR" dirty="0"/>
              <a:t> e Wallace (1981</a:t>
            </a:r>
            <a:r>
              <a:rPr lang="pt-BR" dirty="0" smtClean="0"/>
              <a:t>) houve uma mudança:</a:t>
            </a:r>
            <a:endParaRPr lang="pt-BR" dirty="0"/>
          </a:p>
          <a:p>
            <a:pPr lvl="1"/>
            <a:r>
              <a:rPr lang="pt-BR" dirty="0" smtClean="0"/>
              <a:t>questão </a:t>
            </a:r>
            <a:r>
              <a:rPr lang="pt-BR" dirty="0"/>
              <a:t>da sustentabilidade da </a:t>
            </a:r>
            <a:r>
              <a:rPr lang="pt-BR" dirty="0" smtClean="0"/>
              <a:t>dívida;</a:t>
            </a:r>
            <a:endParaRPr lang="pt-BR" dirty="0"/>
          </a:p>
          <a:p>
            <a:pPr lvl="1"/>
            <a:r>
              <a:rPr lang="pt-BR" dirty="0"/>
              <a:t>credibilidade da política </a:t>
            </a:r>
            <a:r>
              <a:rPr lang="pt-BR" dirty="0" smtClean="0"/>
              <a:t>econômica; </a:t>
            </a:r>
            <a:r>
              <a:rPr lang="pt-BR" dirty="0"/>
              <a:t>e </a:t>
            </a:r>
            <a:endParaRPr lang="pt-BR" dirty="0" smtClean="0"/>
          </a:p>
          <a:p>
            <a:pPr lvl="1"/>
            <a:r>
              <a:rPr lang="pt-BR" dirty="0" smtClean="0"/>
              <a:t>definição </a:t>
            </a:r>
            <a:r>
              <a:rPr lang="pt-BR" dirty="0"/>
              <a:t>de regras fiscais de controle </a:t>
            </a:r>
            <a:r>
              <a:rPr lang="pt-BR" dirty="0" smtClean="0"/>
              <a:t>das contas públicas.</a:t>
            </a:r>
          </a:p>
          <a:p>
            <a:r>
              <a:rPr lang="pt-BR" dirty="0" smtClean="0"/>
              <a:t>Mudanças </a:t>
            </a:r>
            <a:r>
              <a:rPr lang="pt-BR" dirty="0"/>
              <a:t>teóricas e </a:t>
            </a:r>
            <a:r>
              <a:rPr lang="pt-BR" dirty="0" smtClean="0"/>
              <a:t>na </a:t>
            </a:r>
            <a:r>
              <a:rPr lang="pt-BR" dirty="0"/>
              <a:t>conjuntura internacional observadas </a:t>
            </a:r>
            <a:r>
              <a:rPr lang="pt-BR" dirty="0" smtClean="0"/>
              <a:t>nos anos 1970:</a:t>
            </a:r>
          </a:p>
          <a:p>
            <a:pPr lvl="1"/>
            <a:r>
              <a:rPr lang="pt-BR" dirty="0"/>
              <a:t>domínio das expectativas </a:t>
            </a:r>
            <a:r>
              <a:rPr lang="pt-BR" dirty="0" smtClean="0"/>
              <a:t>racionais</a:t>
            </a:r>
          </a:p>
          <a:p>
            <a:pPr lvl="1"/>
            <a:r>
              <a:rPr lang="pt-BR" dirty="0"/>
              <a:t>liberalização financeira</a:t>
            </a:r>
            <a:endParaRPr lang="pt-BR" dirty="0" smtClean="0"/>
          </a:p>
        </p:txBody>
      </p:sp>
    </p:spTree>
    <p:extLst>
      <p:ext uri="{BB962C8B-B14F-4D97-AF65-F5344CB8AC3E}">
        <p14:creationId xmlns:p14="http://schemas.microsoft.com/office/powerpoint/2010/main" val="9045575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Décadas de 1980- Sustentabilidade </a:t>
            </a:r>
            <a:r>
              <a:rPr lang="pt-BR" dirty="0"/>
              <a:t>da dívida</a:t>
            </a:r>
          </a:p>
        </p:txBody>
      </p:sp>
      <p:sp>
        <p:nvSpPr>
          <p:cNvPr id="3" name="Espaço Reservado para Conteúdo 2"/>
          <p:cNvSpPr>
            <a:spLocks noGrp="1"/>
          </p:cNvSpPr>
          <p:nvPr>
            <p:ph idx="1"/>
          </p:nvPr>
        </p:nvSpPr>
        <p:spPr/>
        <p:txBody>
          <a:bodyPr>
            <a:normAutofit fontScale="85000" lnSpcReduction="20000"/>
          </a:bodyPr>
          <a:lstStyle/>
          <a:p>
            <a:pPr marL="0" indent="0">
              <a:buNone/>
            </a:pPr>
            <a:r>
              <a:rPr lang="pt-BR" dirty="0" smtClean="0"/>
              <a:t>“O </a:t>
            </a:r>
            <a:r>
              <a:rPr lang="pt-BR" dirty="0"/>
              <a:t>caminho da credibilidade e da reputação da política </a:t>
            </a:r>
            <a:r>
              <a:rPr lang="pt-BR" dirty="0" smtClean="0"/>
              <a:t>macroeconômica só </a:t>
            </a:r>
            <a:r>
              <a:rPr lang="pt-BR" dirty="0"/>
              <a:t>estará consolidado quando houver a crença no </a:t>
            </a:r>
            <a:r>
              <a:rPr lang="pt-BR" b="1" dirty="0"/>
              <a:t>comprometimento com </a:t>
            </a:r>
            <a:r>
              <a:rPr lang="pt-BR" b="1" dirty="0" smtClean="0"/>
              <a:t>a manutenção </a:t>
            </a:r>
            <a:r>
              <a:rPr lang="pt-BR" b="1" dirty="0"/>
              <a:t>das regras, independentemente </a:t>
            </a:r>
            <a:r>
              <a:rPr lang="pt-BR" dirty="0"/>
              <a:t>da ocorrência de </a:t>
            </a:r>
            <a:r>
              <a:rPr lang="pt-BR" dirty="0" smtClean="0"/>
              <a:t>turbulências financeiras </a:t>
            </a:r>
            <a:r>
              <a:rPr lang="pt-BR" dirty="0"/>
              <a:t>e </a:t>
            </a:r>
            <a:r>
              <a:rPr lang="pt-BR" b="1" dirty="0"/>
              <a:t>de alternância no poder </a:t>
            </a:r>
            <a:r>
              <a:rPr lang="pt-BR" b="1" dirty="0" smtClean="0"/>
              <a:t>político</a:t>
            </a:r>
            <a:r>
              <a:rPr lang="pt-BR" dirty="0" smtClean="0"/>
              <a:t>” (</a:t>
            </a:r>
            <a:r>
              <a:rPr lang="pt-BR" dirty="0" err="1" smtClean="0"/>
              <a:t>Lopreato</a:t>
            </a:r>
            <a:r>
              <a:rPr lang="pt-BR" dirty="0" smtClean="0"/>
              <a:t> p. 7)</a:t>
            </a:r>
          </a:p>
          <a:p>
            <a:r>
              <a:rPr lang="pt-BR" dirty="0"/>
              <a:t>gestão macroeconômica teria como obrigação manter a estabilidade e o </a:t>
            </a:r>
            <a:r>
              <a:rPr lang="pt-BR" dirty="0" smtClean="0"/>
              <a:t>retorno esperado </a:t>
            </a:r>
            <a:r>
              <a:rPr lang="pt-BR" dirty="0"/>
              <a:t>do capital, defendendo a lógica financeira internacional em favor </a:t>
            </a:r>
            <a:r>
              <a:rPr lang="pt-BR" dirty="0" smtClean="0"/>
              <a:t>da continuidade </a:t>
            </a:r>
            <a:r>
              <a:rPr lang="pt-BR" dirty="0"/>
              <a:t>das políticas </a:t>
            </a:r>
            <a:r>
              <a:rPr lang="pt-BR" dirty="0" smtClean="0"/>
              <a:t>adotadas</a:t>
            </a:r>
          </a:p>
          <a:p>
            <a:r>
              <a:rPr lang="pt-BR" dirty="0"/>
              <a:t>política fiscal como fiadora do espaço de valorização do </a:t>
            </a:r>
            <a:r>
              <a:rPr lang="pt-BR" dirty="0" smtClean="0"/>
              <a:t>capital</a:t>
            </a:r>
          </a:p>
          <a:p>
            <a:r>
              <a:rPr lang="pt-BR" dirty="0"/>
              <a:t>preocupação com o aumento </a:t>
            </a:r>
            <a:r>
              <a:rPr lang="pt-BR" dirty="0" smtClean="0"/>
              <a:t>do esforço </a:t>
            </a:r>
            <a:r>
              <a:rPr lang="pt-BR" dirty="0"/>
              <a:t>fiscal, sinalizando a ausência do risco de </a:t>
            </a:r>
            <a:r>
              <a:rPr lang="pt-BR" i="1" dirty="0" smtClean="0"/>
              <a:t>default</a:t>
            </a:r>
            <a:endParaRPr lang="pt-BR" dirty="0" smtClean="0"/>
          </a:p>
          <a:p>
            <a:r>
              <a:rPr lang="pt-BR" dirty="0"/>
              <a:t>âncora fiscal ganhou o </a:t>
            </a:r>
            <a:r>
              <a:rPr lang="pt-BR" i="1" dirty="0"/>
              <a:t>status </a:t>
            </a:r>
            <a:r>
              <a:rPr lang="pt-BR" dirty="0"/>
              <a:t>de fator de redução do risco-país e do efeito </a:t>
            </a:r>
            <a:r>
              <a:rPr lang="pt-BR" dirty="0" smtClean="0"/>
              <a:t>contágio das </a:t>
            </a:r>
            <a:r>
              <a:rPr lang="pt-BR" dirty="0"/>
              <a:t>crises </a:t>
            </a:r>
            <a:r>
              <a:rPr lang="pt-BR" dirty="0" smtClean="0"/>
              <a:t>internacionais</a:t>
            </a:r>
          </a:p>
          <a:p>
            <a:r>
              <a:rPr lang="pt-BR" dirty="0"/>
              <a:t>debate em torno dos elos da </a:t>
            </a:r>
            <a:r>
              <a:rPr lang="pt-BR" dirty="0" smtClean="0"/>
              <a:t>política fiscal </a:t>
            </a:r>
            <a:r>
              <a:rPr lang="pt-BR" dirty="0"/>
              <a:t>com as demais políticas </a:t>
            </a:r>
            <a:r>
              <a:rPr lang="pt-BR" dirty="0" smtClean="0"/>
              <a:t>macroeconômicas</a:t>
            </a:r>
          </a:p>
        </p:txBody>
      </p:sp>
    </p:spTree>
    <p:extLst>
      <p:ext uri="{BB962C8B-B14F-4D97-AF65-F5344CB8AC3E}">
        <p14:creationId xmlns:p14="http://schemas.microsoft.com/office/powerpoint/2010/main" val="2488780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Reformas Orçamentárias</a:t>
            </a:r>
          </a:p>
        </p:txBody>
      </p:sp>
      <p:pic>
        <p:nvPicPr>
          <p:cNvPr id="8" name="Espaço Reservado para Conteúdo 7">
            <a:extLst>
              <a:ext uri="{FF2B5EF4-FFF2-40B4-BE49-F238E27FC236}">
                <a16:creationId xmlns="" xmlns:a16="http://schemas.microsoft.com/office/drawing/2014/main" id="{9552D5AA-2103-4794-923F-F9956DE76B76}"/>
              </a:ext>
            </a:extLst>
          </p:cNvPr>
          <p:cNvPicPr>
            <a:picLocks noGrp="1" noChangeAspect="1"/>
          </p:cNvPicPr>
          <p:nvPr>
            <p:ph idx="1"/>
          </p:nvPr>
        </p:nvPicPr>
        <p:blipFill>
          <a:blip r:embed="rId2"/>
          <a:stretch>
            <a:fillRect/>
          </a:stretch>
        </p:blipFill>
        <p:spPr>
          <a:xfrm>
            <a:off x="590087" y="1117600"/>
            <a:ext cx="7900325" cy="5232400"/>
          </a:xfrm>
          <a:prstGeom prst="rect">
            <a:avLst/>
          </a:prstGeom>
        </p:spPr>
      </p:pic>
      <p:sp>
        <p:nvSpPr>
          <p:cNvPr id="3" name="Espaço Reservado para Data 2"/>
          <p:cNvSpPr>
            <a:spLocks noGrp="1"/>
          </p:cNvSpPr>
          <p:nvPr>
            <p:ph type="dt" sz="half" idx="10"/>
          </p:nvPr>
        </p:nvSpPr>
        <p:spPr/>
        <p:txBody>
          <a:bodyPr/>
          <a:lstStyle/>
          <a:p>
            <a:fld id="{BB3D1B09-65CF-4697-8B99-017B49580588}" type="datetime1">
              <a:rPr lang="pt-BR" smtClean="0"/>
              <a:t>27/11/19</a:t>
            </a:fld>
            <a:endParaRPr lang="en-US"/>
          </a:p>
        </p:txBody>
      </p:sp>
      <p:sp>
        <p:nvSpPr>
          <p:cNvPr id="4" name="Espaço Reservado para Rodapé 3"/>
          <p:cNvSpPr>
            <a:spLocks noGrp="1"/>
          </p:cNvSpPr>
          <p:nvPr>
            <p:ph type="ftr" sz="quarter" idx="11"/>
          </p:nvPr>
        </p:nvSpPr>
        <p:spPr/>
        <p:txBody>
          <a:bodyPr/>
          <a:lstStyle/>
          <a:p>
            <a:r>
              <a:rPr lang="en-US" smtClean="0"/>
              <a:t>Esther Dweck</a:t>
            </a:r>
            <a:endParaRPr lang="en-US"/>
          </a:p>
        </p:txBody>
      </p:sp>
      <p:sp>
        <p:nvSpPr>
          <p:cNvPr id="5" name="Espaço Reservado para Número de Slide 4"/>
          <p:cNvSpPr>
            <a:spLocks noGrp="1"/>
          </p:cNvSpPr>
          <p:nvPr>
            <p:ph type="sldNum" sz="quarter" idx="12"/>
          </p:nvPr>
        </p:nvSpPr>
        <p:spPr/>
        <p:txBody>
          <a:bodyPr/>
          <a:lstStyle/>
          <a:p>
            <a:fld id="{E729977F-0734-DF4F-A459-D9D2581E7D6D}" type="slidenum">
              <a:rPr lang="en-US" smtClean="0"/>
              <a:t>15</a:t>
            </a:fld>
            <a:endParaRPr lang="en-US"/>
          </a:p>
        </p:txBody>
      </p:sp>
    </p:spTree>
    <p:extLst>
      <p:ext uri="{BB962C8B-B14F-4D97-AF65-F5344CB8AC3E}">
        <p14:creationId xmlns:p14="http://schemas.microsoft.com/office/powerpoint/2010/main" val="1128358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09918" y="2130425"/>
            <a:ext cx="7772400" cy="1470025"/>
          </a:xfrm>
        </p:spPr>
        <p:txBody>
          <a:bodyPr/>
          <a:lstStyle/>
          <a:p>
            <a:r>
              <a:rPr lang="en-US" dirty="0" smtClean="0"/>
              <a:t>O </a:t>
            </a:r>
            <a:r>
              <a:rPr lang="en-US" dirty="0" err="1" smtClean="0"/>
              <a:t>Cenário</a:t>
            </a:r>
            <a:r>
              <a:rPr lang="en-US" dirty="0" smtClean="0"/>
              <a:t> </a:t>
            </a:r>
            <a:r>
              <a:rPr lang="en-US" dirty="0" err="1" smtClean="0"/>
              <a:t>Brasileiro</a:t>
            </a:r>
            <a:endParaRPr lang="en-US" dirty="0"/>
          </a:p>
        </p:txBody>
      </p:sp>
      <p:sp>
        <p:nvSpPr>
          <p:cNvPr id="8" name="Subtitle 7"/>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BC7D8EFF-681F-9847-8C2B-36D0AD726F9D}" type="datetime1">
              <a:rPr lang="pt-BR" smtClean="0"/>
              <a:t>27/11/19</a:t>
            </a:fld>
            <a:endParaRPr lang="en-US"/>
          </a:p>
        </p:txBody>
      </p:sp>
      <p:sp>
        <p:nvSpPr>
          <p:cNvPr id="5" name="Footer Placeholder 4"/>
          <p:cNvSpPr>
            <a:spLocks noGrp="1"/>
          </p:cNvSpPr>
          <p:nvPr>
            <p:ph type="ftr" sz="quarter" idx="11"/>
          </p:nvPr>
        </p:nvSpPr>
        <p:spPr/>
        <p:txBody>
          <a:bodyPr/>
          <a:lstStyle/>
          <a:p>
            <a:r>
              <a:rPr lang="en-US" smtClean="0"/>
              <a:t>Esther Dweck</a:t>
            </a:r>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16</a:t>
            </a:fld>
            <a:endParaRPr lang="en-US"/>
          </a:p>
        </p:txBody>
      </p:sp>
    </p:spTree>
    <p:extLst>
      <p:ext uri="{BB962C8B-B14F-4D97-AF65-F5344CB8AC3E}">
        <p14:creationId xmlns:p14="http://schemas.microsoft.com/office/powerpoint/2010/main" val="6656028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Conflito pós-2008 na macro </a:t>
            </a:r>
            <a:r>
              <a:rPr lang="pt-BR" i="1" dirty="0" err="1"/>
              <a:t>mainstream</a:t>
            </a:r>
            <a:endParaRPr lang="en-US" dirty="0"/>
          </a:p>
        </p:txBody>
      </p:sp>
      <p:sp>
        <p:nvSpPr>
          <p:cNvPr id="3" name="Content Placeholder 2"/>
          <p:cNvSpPr>
            <a:spLocks noGrp="1"/>
          </p:cNvSpPr>
          <p:nvPr>
            <p:ph idx="1"/>
          </p:nvPr>
        </p:nvSpPr>
        <p:spPr/>
        <p:txBody>
          <a:bodyPr>
            <a:normAutofit fontScale="92500" lnSpcReduction="20000"/>
          </a:bodyPr>
          <a:lstStyle/>
          <a:p>
            <a:pPr marL="171450" indent="0">
              <a:buNone/>
            </a:pPr>
            <a:r>
              <a:rPr lang="en-US" sz="3200" b="1" dirty="0" smtClean="0"/>
              <a:t>Debate </a:t>
            </a:r>
            <a:r>
              <a:rPr lang="en-US" sz="3200" b="1" dirty="0" err="1" smtClean="0"/>
              <a:t>sobre</a:t>
            </a:r>
            <a:r>
              <a:rPr lang="en-US" sz="3200" b="1" dirty="0" smtClean="0"/>
              <a:t> a </a:t>
            </a:r>
            <a:r>
              <a:rPr lang="en-US" sz="3200" b="1" dirty="0" err="1" smtClean="0"/>
              <a:t>política</a:t>
            </a:r>
            <a:r>
              <a:rPr lang="en-US" sz="3200" b="1" dirty="0" smtClean="0"/>
              <a:t> fiscal</a:t>
            </a:r>
          </a:p>
          <a:p>
            <a:r>
              <a:rPr lang="en-US" sz="3200" b="1" dirty="0" smtClean="0"/>
              <a:t>Antes </a:t>
            </a:r>
            <a:r>
              <a:rPr lang="en-US" sz="3200" b="1" dirty="0"/>
              <a:t>da </a:t>
            </a:r>
            <a:r>
              <a:rPr lang="en-US" sz="3200" b="1" dirty="0" err="1"/>
              <a:t>Crise</a:t>
            </a:r>
            <a:r>
              <a:rPr lang="en-US" sz="3200" b="1" dirty="0"/>
              <a:t>:</a:t>
            </a:r>
            <a:r>
              <a:rPr lang="en-US" sz="3200" dirty="0"/>
              <a:t> “Novo </a:t>
            </a:r>
            <a:r>
              <a:rPr lang="en-US" sz="3200" dirty="0" err="1"/>
              <a:t>Consenso</a:t>
            </a:r>
            <a:r>
              <a:rPr lang="en-US" sz="3200" dirty="0"/>
              <a:t>” - </a:t>
            </a:r>
            <a:r>
              <a:rPr lang="pt-BR" sz="3200" dirty="0"/>
              <a:t>qualquer estímulo fiscal é logo dissipado, levando à conclusão de que a política fiscal é ineficaz</a:t>
            </a:r>
            <a:endParaRPr lang="en-US" sz="3200" dirty="0"/>
          </a:p>
          <a:p>
            <a:r>
              <a:rPr lang="en-US" sz="3200" b="1" dirty="0"/>
              <a:t>Durante a </a:t>
            </a:r>
            <a:r>
              <a:rPr lang="en-US" sz="3200" b="1" dirty="0" err="1"/>
              <a:t>crise</a:t>
            </a:r>
            <a:r>
              <a:rPr lang="en-US" sz="3200" b="1" dirty="0"/>
              <a:t> 2008</a:t>
            </a:r>
            <a:r>
              <a:rPr lang="en-US" sz="3200" dirty="0"/>
              <a:t>: </a:t>
            </a:r>
            <a:r>
              <a:rPr lang="en-US" sz="3200" dirty="0" err="1"/>
              <a:t>Período</a:t>
            </a:r>
            <a:r>
              <a:rPr lang="en-US" sz="3200" dirty="0"/>
              <a:t> </a:t>
            </a:r>
            <a:r>
              <a:rPr lang="en-US" sz="3200" dirty="0" err="1"/>
              <a:t>mais</a:t>
            </a:r>
            <a:r>
              <a:rPr lang="en-US" sz="3200" dirty="0"/>
              <a:t> </a:t>
            </a:r>
            <a:r>
              <a:rPr lang="en-US" sz="3200" dirty="0" err="1"/>
              <a:t>Keynesiano</a:t>
            </a:r>
            <a:endParaRPr lang="en-US" sz="3200" dirty="0"/>
          </a:p>
          <a:p>
            <a:pPr lvl="1"/>
            <a:r>
              <a:rPr lang="en-US" sz="2800" dirty="0"/>
              <a:t>“</a:t>
            </a:r>
            <a:r>
              <a:rPr lang="pt-BR" sz="2800" dirty="0"/>
              <a:t>A new </a:t>
            </a:r>
            <a:r>
              <a:rPr lang="pt-BR" sz="2800" dirty="0" err="1"/>
              <a:t>macroeconomic</a:t>
            </a:r>
            <a:r>
              <a:rPr lang="pt-BR" sz="2800" dirty="0"/>
              <a:t> </a:t>
            </a:r>
            <a:r>
              <a:rPr lang="pt-BR" sz="2800" dirty="0" err="1"/>
              <a:t>policy</a:t>
            </a:r>
            <a:r>
              <a:rPr lang="pt-BR" sz="2800" dirty="0"/>
              <a:t> framework</a:t>
            </a:r>
            <a:r>
              <a:rPr lang="en-US" sz="2800" dirty="0" smtClean="0"/>
              <a:t>” (</a:t>
            </a:r>
            <a:r>
              <a:rPr lang="en-US" sz="2800" dirty="0"/>
              <a:t>Blanchard, </a:t>
            </a:r>
            <a:r>
              <a:rPr lang="en-US" sz="2800" dirty="0" err="1"/>
              <a:t>Dell'Aricia</a:t>
            </a:r>
            <a:r>
              <a:rPr lang="en-US" sz="2800" dirty="0"/>
              <a:t> y Mauro, 2010).</a:t>
            </a:r>
          </a:p>
          <a:p>
            <a:pPr lvl="1"/>
            <a:r>
              <a:rPr lang="en-US" sz="2800" dirty="0"/>
              <a:t>“Accounting Devices and Fiscal Illusions” (Irwin, 2012)</a:t>
            </a:r>
          </a:p>
          <a:p>
            <a:pPr lvl="1"/>
            <a:r>
              <a:rPr lang="en-US" sz="2800" dirty="0"/>
              <a:t>Nova </a:t>
            </a:r>
            <a:r>
              <a:rPr lang="en-US" sz="2800" dirty="0" err="1"/>
              <a:t>Geração</a:t>
            </a:r>
            <a:r>
              <a:rPr lang="en-US" sz="2800" dirty="0"/>
              <a:t> de </a:t>
            </a:r>
            <a:r>
              <a:rPr lang="en-US" sz="2800" dirty="0" err="1"/>
              <a:t>políticas</a:t>
            </a:r>
            <a:r>
              <a:rPr lang="en-US" sz="2800" dirty="0"/>
              <a:t> </a:t>
            </a:r>
            <a:r>
              <a:rPr lang="en-US" sz="2800" dirty="0" err="1"/>
              <a:t>Fiscais</a:t>
            </a:r>
            <a:r>
              <a:rPr lang="en-US" sz="2800" dirty="0"/>
              <a:t> (</a:t>
            </a:r>
            <a:r>
              <a:rPr lang="en-US" sz="2800" dirty="0" err="1"/>
              <a:t>Schaechter</a:t>
            </a:r>
            <a:r>
              <a:rPr lang="en-US" sz="2800" dirty="0"/>
              <a:t> et al., 2012)</a:t>
            </a:r>
          </a:p>
          <a:p>
            <a:r>
              <a:rPr lang="en-US" sz="3200" b="1" dirty="0" err="1"/>
              <a:t>Depois</a:t>
            </a:r>
            <a:r>
              <a:rPr lang="en-US" sz="3200" b="1" dirty="0"/>
              <a:t> de 2010</a:t>
            </a:r>
            <a:r>
              <a:rPr lang="en-US" sz="3200" dirty="0"/>
              <a:t>: </a:t>
            </a:r>
            <a:r>
              <a:rPr lang="pt-BR" sz="3200" dirty="0"/>
              <a:t>De volta às medidas de austeridade, “doutrina da austeridade expansionista”</a:t>
            </a:r>
            <a:endParaRPr lang="en-US" sz="3200" dirty="0"/>
          </a:p>
          <a:p>
            <a:pPr lvl="1"/>
            <a:endParaRPr lang="en-US" dirty="0"/>
          </a:p>
          <a:p>
            <a:pPr lvl="1"/>
            <a:endParaRPr lang="en-US" dirty="0"/>
          </a:p>
        </p:txBody>
      </p:sp>
      <p:sp>
        <p:nvSpPr>
          <p:cNvPr id="4" name="Date Placeholder 3"/>
          <p:cNvSpPr>
            <a:spLocks noGrp="1"/>
          </p:cNvSpPr>
          <p:nvPr>
            <p:ph type="dt" sz="half" idx="10"/>
          </p:nvPr>
        </p:nvSpPr>
        <p:spPr/>
        <p:txBody>
          <a:bodyPr/>
          <a:lstStyle/>
          <a:p>
            <a:fld id="{E980CB9D-D267-4773-A631-B9C8577B4AB3}" type="datetime1">
              <a:rPr lang="pt-BR" smtClean="0"/>
              <a:t>27/11/19</a:t>
            </a:fld>
            <a:endParaRPr lang="en-US"/>
          </a:p>
        </p:txBody>
      </p:sp>
      <p:sp>
        <p:nvSpPr>
          <p:cNvPr id="5" name="Footer Placeholder 4"/>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17</a:t>
            </a:fld>
            <a:endParaRPr lang="en-US"/>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val="0"/>
              </a:ext>
            </a:extLst>
          </a:blip>
          <a:srcRect l="16425" r="17651"/>
          <a:stretch>
            <a:fillRect/>
          </a:stretch>
        </p:blipFill>
        <p:spPr bwMode="auto">
          <a:xfrm>
            <a:off x="1" y="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extLst>
      <p:ext uri="{BB962C8B-B14F-4D97-AF65-F5344CB8AC3E}">
        <p14:creationId xmlns:p14="http://schemas.microsoft.com/office/powerpoint/2010/main" val="3367332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cs typeface="Times New Roman" pitchFamily="18" charset="0"/>
              </a:rPr>
              <a:t>A recuperação mais lenta de uma crise</a:t>
            </a:r>
            <a:endParaRPr lang="en-US" dirty="0"/>
          </a:p>
        </p:txBody>
      </p:sp>
      <p:sp>
        <p:nvSpPr>
          <p:cNvPr id="3" name="Espaço Reservado para Rodapé 2"/>
          <p:cNvSpPr>
            <a:spLocks noGrp="1"/>
          </p:cNvSpPr>
          <p:nvPr>
            <p:ph type="ftr" sz="quarter" idx="11"/>
          </p:nvPr>
        </p:nvSpPr>
        <p:spPr/>
        <p:txBody>
          <a:bodyPr/>
          <a:lstStyle/>
          <a:p>
            <a:r>
              <a:rPr lang="en-US" smtClean="0"/>
              <a:t>Esther Dweck</a:t>
            </a:r>
            <a:endParaRPr lang="en-US"/>
          </a:p>
        </p:txBody>
      </p:sp>
      <p:sp>
        <p:nvSpPr>
          <p:cNvPr id="4" name="Espaço Reservado para Data 3"/>
          <p:cNvSpPr>
            <a:spLocks noGrp="1"/>
          </p:cNvSpPr>
          <p:nvPr>
            <p:ph type="dt" sz="half" idx="10"/>
          </p:nvPr>
        </p:nvSpPr>
        <p:spPr/>
        <p:txBody>
          <a:bodyPr/>
          <a:lstStyle/>
          <a:p>
            <a:fld id="{9AA84BF8-030C-DF41-A47E-41A4BED6DBC4}" type="datetime1">
              <a:rPr lang="pt-BR" smtClean="0"/>
              <a:t>27/11/19</a:t>
            </a:fld>
            <a:endParaRPr lang="en-US"/>
          </a:p>
        </p:txBody>
      </p:sp>
      <p:sp>
        <p:nvSpPr>
          <p:cNvPr id="6" name="Espaço Reservado para Número de Slide 5"/>
          <p:cNvSpPr>
            <a:spLocks noGrp="1"/>
          </p:cNvSpPr>
          <p:nvPr>
            <p:ph type="sldNum" sz="quarter" idx="12"/>
          </p:nvPr>
        </p:nvSpPr>
        <p:spPr/>
        <p:txBody>
          <a:bodyPr/>
          <a:lstStyle/>
          <a:p>
            <a:fld id="{E729977F-0734-DF4F-A459-D9D2581E7D6D}" type="slidenum">
              <a:rPr lang="en-US" smtClean="0"/>
              <a:t>18</a:t>
            </a:fld>
            <a:endParaRPr lang="en-US"/>
          </a:p>
        </p:txBody>
      </p:sp>
      <p:pic>
        <p:nvPicPr>
          <p:cNvPr id="7" name="Imagem 6"/>
          <p:cNvPicPr>
            <a:picLocks noChangeAspect="1"/>
          </p:cNvPicPr>
          <p:nvPr/>
        </p:nvPicPr>
        <p:blipFill>
          <a:blip r:embed="rId3"/>
          <a:stretch>
            <a:fillRect/>
          </a:stretch>
        </p:blipFill>
        <p:spPr>
          <a:xfrm>
            <a:off x="370168" y="1390875"/>
            <a:ext cx="8452713" cy="4964189"/>
          </a:xfrm>
          <a:prstGeom prst="rect">
            <a:avLst/>
          </a:prstGeom>
        </p:spPr>
      </p:pic>
      <p:sp>
        <p:nvSpPr>
          <p:cNvPr id="5" name="TextBox 4"/>
          <p:cNvSpPr txBox="1"/>
          <p:nvPr/>
        </p:nvSpPr>
        <p:spPr>
          <a:xfrm>
            <a:off x="370168" y="954918"/>
            <a:ext cx="8452713" cy="461665"/>
          </a:xfrm>
          <a:prstGeom prst="rect">
            <a:avLst/>
          </a:prstGeom>
          <a:noFill/>
        </p:spPr>
        <p:txBody>
          <a:bodyPr wrap="square" rtlCol="0">
            <a:spAutoFit/>
          </a:bodyPr>
          <a:lstStyle/>
          <a:p>
            <a:pPr algn="ctr"/>
            <a:r>
              <a:rPr lang="en-US" sz="2400" b="1" dirty="0" err="1" smtClean="0"/>
              <a:t>Trajetória</a:t>
            </a:r>
            <a:r>
              <a:rPr lang="en-US" sz="2400" b="1" dirty="0" smtClean="0"/>
              <a:t> do PIB </a:t>
            </a:r>
            <a:r>
              <a:rPr lang="en-US" sz="2400" b="1" dirty="0" err="1" smtClean="0"/>
              <a:t>após</a:t>
            </a:r>
            <a:r>
              <a:rPr lang="en-US" sz="2400" b="1" dirty="0" smtClean="0"/>
              <a:t> </a:t>
            </a:r>
            <a:r>
              <a:rPr lang="en-US" sz="2400" b="1" dirty="0" err="1" smtClean="0"/>
              <a:t>uma</a:t>
            </a:r>
            <a:r>
              <a:rPr lang="en-US" sz="2400" b="1" dirty="0" smtClean="0"/>
              <a:t> </a:t>
            </a:r>
            <a:r>
              <a:rPr lang="en-US" sz="2400" b="1" dirty="0" err="1" smtClean="0"/>
              <a:t>crise</a:t>
            </a:r>
            <a:r>
              <a:rPr lang="en-US" sz="2400" b="1" dirty="0" smtClean="0"/>
              <a:t> (</a:t>
            </a:r>
            <a:r>
              <a:rPr lang="en-US" sz="2400" b="1" dirty="0" err="1" smtClean="0"/>
              <a:t>Índice</a:t>
            </a:r>
            <a:r>
              <a:rPr lang="en-US" sz="2400" b="1" dirty="0" smtClean="0"/>
              <a:t> 1=</a:t>
            </a:r>
            <a:r>
              <a:rPr lang="en-US" sz="2400" b="1" dirty="0" err="1" smtClean="0"/>
              <a:t>ano</a:t>
            </a:r>
            <a:r>
              <a:rPr lang="en-US" sz="2400" b="1" dirty="0" smtClean="0"/>
              <a:t> anterior a </a:t>
            </a:r>
            <a:r>
              <a:rPr lang="en-US" sz="2400" b="1" dirty="0" err="1" smtClean="0"/>
              <a:t>crise</a:t>
            </a:r>
            <a:r>
              <a:rPr lang="en-US" sz="2400" b="1" dirty="0"/>
              <a:t>)</a:t>
            </a:r>
          </a:p>
        </p:txBody>
      </p:sp>
    </p:spTree>
    <p:extLst>
      <p:ext uri="{BB962C8B-B14F-4D97-AF65-F5344CB8AC3E}">
        <p14:creationId xmlns:p14="http://schemas.microsoft.com/office/powerpoint/2010/main" val="34711922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Desigualdade</a:t>
            </a:r>
            <a:r>
              <a:rPr lang="en-US" dirty="0" smtClean="0"/>
              <a:t> </a:t>
            </a:r>
            <a:r>
              <a:rPr lang="en-US" dirty="0" err="1" smtClean="0"/>
              <a:t>Crescente</a:t>
            </a:r>
            <a:endParaRPr lang="en-US" dirty="0"/>
          </a:p>
        </p:txBody>
      </p:sp>
      <p:sp>
        <p:nvSpPr>
          <p:cNvPr id="4" name="Date Placeholder 3"/>
          <p:cNvSpPr>
            <a:spLocks noGrp="1"/>
          </p:cNvSpPr>
          <p:nvPr>
            <p:ph type="dt" sz="half" idx="10"/>
          </p:nvPr>
        </p:nvSpPr>
        <p:spPr/>
        <p:txBody>
          <a:bodyPr/>
          <a:lstStyle/>
          <a:p>
            <a:fld id="{033CEE16-8E2C-A141-A9CC-F841D069B909}" type="datetime1">
              <a:rPr lang="pt-BR" smtClean="0"/>
              <a:t>27/11/19</a:t>
            </a:fld>
            <a:endParaRPr lang="en-US"/>
          </a:p>
        </p:txBody>
      </p:sp>
      <p:sp>
        <p:nvSpPr>
          <p:cNvPr id="7" name="Espaço Reservado para Rodapé 6"/>
          <p:cNvSpPr>
            <a:spLocks noGrp="1"/>
          </p:cNvSpPr>
          <p:nvPr>
            <p:ph type="ftr" sz="quarter" idx="11"/>
          </p:nvPr>
        </p:nvSpPr>
        <p:spPr/>
        <p:txBody>
          <a:bodyPr/>
          <a:lstStyle/>
          <a:p>
            <a:r>
              <a:rPr lang="en-US"/>
              <a:t>Esther Dweck</a:t>
            </a:r>
          </a:p>
        </p:txBody>
      </p:sp>
      <p:sp>
        <p:nvSpPr>
          <p:cNvPr id="8" name="Espaço Reservado para Número de Slide 7"/>
          <p:cNvSpPr>
            <a:spLocks noGrp="1"/>
          </p:cNvSpPr>
          <p:nvPr>
            <p:ph type="sldNum" sz="quarter" idx="12"/>
          </p:nvPr>
        </p:nvSpPr>
        <p:spPr/>
        <p:txBody>
          <a:bodyPr/>
          <a:lstStyle/>
          <a:p>
            <a:fld id="{E729977F-0734-DF4F-A459-D9D2581E7D6D}" type="slidenum">
              <a:rPr lang="en-US" smtClean="0"/>
              <a:t>19</a:t>
            </a:fld>
            <a:endParaRPr lang="en-US"/>
          </a:p>
        </p:txBody>
      </p:sp>
      <p:pic>
        <p:nvPicPr>
          <p:cNvPr id="3" name="Imagem 2">
            <a:extLst>
              <a:ext uri="{FF2B5EF4-FFF2-40B4-BE49-F238E27FC236}">
                <a16:creationId xmlns="" xmlns:a16="http://schemas.microsoft.com/office/drawing/2014/main" id="{F523EEB9-1552-4DCD-88B4-EC7ECC65A286}"/>
              </a:ext>
            </a:extLst>
          </p:cNvPr>
          <p:cNvPicPr>
            <a:picLocks noChangeAspect="1"/>
          </p:cNvPicPr>
          <p:nvPr/>
        </p:nvPicPr>
        <p:blipFill rotWithShape="1">
          <a:blip r:embed="rId2"/>
          <a:srcRect l="-139" t="9171" r="50139" b="62532"/>
          <a:stretch/>
        </p:blipFill>
        <p:spPr>
          <a:xfrm>
            <a:off x="12700" y="1126587"/>
            <a:ext cx="5834740" cy="18565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agem 4">
            <a:extLst>
              <a:ext uri="{FF2B5EF4-FFF2-40B4-BE49-F238E27FC236}">
                <a16:creationId xmlns="" xmlns:a16="http://schemas.microsoft.com/office/drawing/2014/main" id="{C7B73038-976E-4A04-93D1-FA71AE24A4AB}"/>
              </a:ext>
            </a:extLst>
          </p:cNvPr>
          <p:cNvPicPr>
            <a:picLocks noChangeAspect="1"/>
          </p:cNvPicPr>
          <p:nvPr/>
        </p:nvPicPr>
        <p:blipFill rotWithShape="1">
          <a:blip r:embed="rId3"/>
          <a:srcRect t="8363" r="48636" b="55525"/>
          <a:stretch/>
        </p:blipFill>
        <p:spPr>
          <a:xfrm>
            <a:off x="2313709" y="3131125"/>
            <a:ext cx="4696691" cy="1856509"/>
          </a:xfrm>
          <a:prstGeom prst="rect">
            <a:avLst/>
          </a:prstGeom>
          <a:ln w="228600" cap="sq" cmpd="thickThin">
            <a:solidFill>
              <a:srgbClr val="000000"/>
            </a:solidFill>
            <a:prstDash val="solid"/>
            <a:miter lim="800000"/>
          </a:ln>
          <a:effectLst>
            <a:innerShdw blurRad="76200">
              <a:srgbClr val="000000"/>
            </a:innerShdw>
          </a:effectLst>
        </p:spPr>
      </p:pic>
      <p:grpSp>
        <p:nvGrpSpPr>
          <p:cNvPr id="14" name="Agrupar 13">
            <a:extLst>
              <a:ext uri="{FF2B5EF4-FFF2-40B4-BE49-F238E27FC236}">
                <a16:creationId xmlns="" xmlns:a16="http://schemas.microsoft.com/office/drawing/2014/main" id="{1B6C7263-D943-4EFE-971A-C9B6C7DE0558}"/>
              </a:ext>
            </a:extLst>
          </p:cNvPr>
          <p:cNvGrpSpPr/>
          <p:nvPr/>
        </p:nvGrpSpPr>
        <p:grpSpPr>
          <a:xfrm>
            <a:off x="2367974" y="5174421"/>
            <a:ext cx="6776026" cy="1321629"/>
            <a:chOff x="1066716" y="5037164"/>
            <a:chExt cx="6776026" cy="1321629"/>
          </a:xfrm>
        </p:grpSpPr>
        <p:pic>
          <p:nvPicPr>
            <p:cNvPr id="9" name="Imagem 8">
              <a:extLst>
                <a:ext uri="{FF2B5EF4-FFF2-40B4-BE49-F238E27FC236}">
                  <a16:creationId xmlns="" xmlns:a16="http://schemas.microsoft.com/office/drawing/2014/main" id="{FF9CA6BB-E7A1-4E4C-87EE-BB6A5845D458}"/>
                </a:ext>
              </a:extLst>
            </p:cNvPr>
            <p:cNvPicPr>
              <a:picLocks noChangeAspect="1"/>
            </p:cNvPicPr>
            <p:nvPr/>
          </p:nvPicPr>
          <p:blipFill rotWithShape="1">
            <a:blip r:embed="rId4"/>
            <a:srcRect l="5303" t="17256" r="7440" b="61993"/>
            <a:stretch/>
          </p:blipFill>
          <p:spPr>
            <a:xfrm>
              <a:off x="1066716" y="5452802"/>
              <a:ext cx="6776026" cy="905991"/>
            </a:xfrm>
            <a:prstGeom prst="rect">
              <a:avLst/>
            </a:prstGeom>
            <a:ln w="88900" cap="sq" cmpd="thickThin">
              <a:solidFill>
                <a:srgbClr val="000000"/>
              </a:solidFill>
              <a:prstDash val="solid"/>
              <a:miter lim="800000"/>
            </a:ln>
            <a:effectLst>
              <a:innerShdw blurRad="76200">
                <a:srgbClr val="000000"/>
              </a:innerShdw>
            </a:effectLst>
          </p:spPr>
        </p:pic>
        <p:pic>
          <p:nvPicPr>
            <p:cNvPr id="10" name="Imagem 9">
              <a:extLst>
                <a:ext uri="{FF2B5EF4-FFF2-40B4-BE49-F238E27FC236}">
                  <a16:creationId xmlns="" xmlns:a16="http://schemas.microsoft.com/office/drawing/2014/main" id="{7DD7B69A-7B9B-4026-841E-6AB84E6BA26B}"/>
                </a:ext>
              </a:extLst>
            </p:cNvPr>
            <p:cNvPicPr>
              <a:picLocks noChangeAspect="1"/>
            </p:cNvPicPr>
            <p:nvPr/>
          </p:nvPicPr>
          <p:blipFill rotWithShape="1">
            <a:blip r:embed="rId5"/>
            <a:srcRect l="29243" t="44206" r="30303" b="47710"/>
            <a:stretch/>
          </p:blipFill>
          <p:spPr>
            <a:xfrm>
              <a:off x="2605147" y="5037164"/>
              <a:ext cx="3699165" cy="415639"/>
            </a:xfrm>
            <a:prstGeom prst="rect">
              <a:avLst/>
            </a:prstGeom>
            <a:ln w="88900" cap="sq" cmpd="thickThin">
              <a:solidFill>
                <a:srgbClr val="000000"/>
              </a:solidFill>
              <a:prstDash val="solid"/>
              <a:miter lim="800000"/>
            </a:ln>
            <a:effectLst>
              <a:innerShdw blurRad="76200">
                <a:srgbClr val="000000"/>
              </a:innerShdw>
            </a:effectLst>
          </p:spPr>
        </p:pic>
      </p:grpSp>
      <p:sp>
        <p:nvSpPr>
          <p:cNvPr id="15" name="CaixaDeTexto 14">
            <a:extLst>
              <a:ext uri="{FF2B5EF4-FFF2-40B4-BE49-F238E27FC236}">
                <a16:creationId xmlns="" xmlns:a16="http://schemas.microsoft.com/office/drawing/2014/main" id="{F2EF713C-C842-4450-9EA7-C1B5235EF145}"/>
              </a:ext>
            </a:extLst>
          </p:cNvPr>
          <p:cNvSpPr txBox="1"/>
          <p:nvPr/>
        </p:nvSpPr>
        <p:spPr>
          <a:xfrm>
            <a:off x="12700" y="5652979"/>
            <a:ext cx="2367974" cy="707886"/>
          </a:xfrm>
          <a:prstGeom prst="rect">
            <a:avLst/>
          </a:prstGeom>
          <a:noFill/>
        </p:spPr>
        <p:txBody>
          <a:bodyPr wrap="square" rtlCol="0">
            <a:spAutoFit/>
          </a:bodyPr>
          <a:lstStyle/>
          <a:p>
            <a:pPr algn="ctr"/>
            <a:r>
              <a:rPr lang="pt-BR" sz="2000" b="1" dirty="0"/>
              <a:t>Notícias de 6/11/2019</a:t>
            </a:r>
          </a:p>
        </p:txBody>
      </p:sp>
    </p:spTree>
    <p:extLst>
      <p:ext uri="{BB962C8B-B14F-4D97-AF65-F5344CB8AC3E}">
        <p14:creationId xmlns:p14="http://schemas.microsoft.com/office/powerpoint/2010/main" val="3335649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44A1CF57-F7EE-438E-968A-5BE3DF60E97F}"/>
              </a:ext>
            </a:extLst>
          </p:cNvPr>
          <p:cNvSpPr>
            <a:spLocks noGrp="1"/>
          </p:cNvSpPr>
          <p:nvPr>
            <p:ph idx="1"/>
          </p:nvPr>
        </p:nvSpPr>
        <p:spPr/>
        <p:txBody>
          <a:bodyPr>
            <a:normAutofit/>
          </a:bodyPr>
          <a:lstStyle/>
          <a:p>
            <a:pPr marL="228600" indent="-228240">
              <a:lnSpc>
                <a:spcPct val="90000"/>
              </a:lnSpc>
              <a:spcBef>
                <a:spcPts val="1001"/>
              </a:spcBef>
              <a:buClr>
                <a:srgbClr val="000000"/>
              </a:buClr>
            </a:pPr>
            <a:r>
              <a:rPr lang="pt-BR" spc="-1" dirty="0">
                <a:solidFill>
                  <a:srgbClr val="000000"/>
                </a:solidFill>
              </a:rPr>
              <a:t>Estados Nacionais e Capitalismo surgiram simultaneamente</a:t>
            </a:r>
          </a:p>
          <a:p>
            <a:pPr marL="685800" lvl="1" indent="-228240">
              <a:lnSpc>
                <a:spcPct val="90000"/>
              </a:lnSpc>
              <a:spcBef>
                <a:spcPts val="499"/>
              </a:spcBef>
              <a:buClr>
                <a:srgbClr val="000000"/>
              </a:buClr>
            </a:pPr>
            <a:r>
              <a:rPr lang="pt-BR" spc="-1" dirty="0">
                <a:solidFill>
                  <a:srgbClr val="000000"/>
                </a:solidFill>
              </a:rPr>
              <a:t>A maior parte dos países capitalistas têm uma economia mista</a:t>
            </a:r>
          </a:p>
          <a:p>
            <a:pPr marL="685800" lvl="1" indent="-228240">
              <a:lnSpc>
                <a:spcPct val="90000"/>
              </a:lnSpc>
              <a:spcBef>
                <a:spcPts val="499"/>
              </a:spcBef>
              <a:buClr>
                <a:srgbClr val="000000"/>
              </a:buClr>
            </a:pPr>
            <a:r>
              <a:rPr lang="pt-BR" spc="-1" dirty="0">
                <a:solidFill>
                  <a:srgbClr val="000000"/>
                </a:solidFill>
              </a:rPr>
              <a:t>Nas economias mistas as fronteiras entre as atividades do Estado e do Setor Privado não são previamente definidas</a:t>
            </a:r>
          </a:p>
          <a:p>
            <a:pPr marL="228600" indent="-228240">
              <a:lnSpc>
                <a:spcPct val="90000"/>
              </a:lnSpc>
              <a:spcBef>
                <a:spcPts val="1001"/>
              </a:spcBef>
              <a:buClr>
                <a:srgbClr val="000000"/>
              </a:buClr>
            </a:pPr>
            <a:r>
              <a:rPr lang="pt-BR" spc="-1" dirty="0" smtClean="0">
                <a:solidFill>
                  <a:srgbClr val="000000"/>
                </a:solidFill>
              </a:rPr>
              <a:t>Há</a:t>
            </a:r>
            <a:r>
              <a:rPr lang="pt-BR" spc="-1" dirty="0">
                <a:solidFill>
                  <a:srgbClr val="000000"/>
                </a:solidFill>
              </a:rPr>
              <a:t>, historicamente, diferentes pontos de vistas sobre o papel </a:t>
            </a:r>
            <a:r>
              <a:rPr lang="pt-BR" spc="-1" dirty="0" smtClean="0">
                <a:solidFill>
                  <a:srgbClr val="000000"/>
                </a:solidFill>
              </a:rPr>
              <a:t>do Estado no desenvolvimento econômico:</a:t>
            </a:r>
            <a:endParaRPr lang="pt-BR" spc="-1" dirty="0">
              <a:solidFill>
                <a:srgbClr val="000000"/>
              </a:solidFill>
            </a:endParaRPr>
          </a:p>
          <a:p>
            <a:pPr marL="685800" lvl="1" indent="-228240">
              <a:lnSpc>
                <a:spcPct val="90000"/>
              </a:lnSpc>
              <a:spcBef>
                <a:spcPts val="499"/>
              </a:spcBef>
              <a:buClr>
                <a:srgbClr val="000000"/>
              </a:buClr>
            </a:pPr>
            <a:r>
              <a:rPr lang="pt-BR" spc="-1" dirty="0" smtClean="0">
                <a:solidFill>
                  <a:srgbClr val="000000"/>
                </a:solidFill>
              </a:rPr>
              <a:t>Mercantilismo ou Desenvolvimentismo</a:t>
            </a:r>
            <a:endParaRPr lang="pt-BR" spc="-1" dirty="0">
              <a:solidFill>
                <a:srgbClr val="000000"/>
              </a:solidFill>
            </a:endParaRPr>
          </a:p>
          <a:p>
            <a:pPr marL="685800" lvl="1" indent="-228240">
              <a:lnSpc>
                <a:spcPct val="90000"/>
              </a:lnSpc>
              <a:spcBef>
                <a:spcPts val="499"/>
              </a:spcBef>
              <a:buClr>
                <a:srgbClr val="000000"/>
              </a:buClr>
            </a:pPr>
            <a:r>
              <a:rPr lang="pt-BR" i="1" spc="-1" dirty="0">
                <a:solidFill>
                  <a:srgbClr val="000000"/>
                </a:solidFill>
              </a:rPr>
              <a:t>Laissez-</a:t>
            </a:r>
            <a:r>
              <a:rPr lang="pt-BR" i="1" spc="-1" dirty="0" smtClean="0">
                <a:solidFill>
                  <a:srgbClr val="000000"/>
                </a:solidFill>
              </a:rPr>
              <a:t>faire ou Liberalismo</a:t>
            </a:r>
            <a:endParaRPr lang="pt-BR" spc="-1" dirty="0">
              <a:solidFill>
                <a:srgbClr val="000000"/>
              </a:solidFill>
            </a:endParaRPr>
          </a:p>
          <a:p>
            <a:pPr marL="685800" lvl="1" indent="-228240">
              <a:lnSpc>
                <a:spcPct val="90000"/>
              </a:lnSpc>
              <a:spcBef>
                <a:spcPts val="499"/>
              </a:spcBef>
              <a:buClr>
                <a:srgbClr val="000000"/>
              </a:buClr>
            </a:pPr>
            <a:r>
              <a:rPr lang="pt-BR" spc="-1" dirty="0" smtClean="0">
                <a:solidFill>
                  <a:srgbClr val="000000"/>
                </a:solidFill>
              </a:rPr>
              <a:t>Socialismo </a:t>
            </a:r>
            <a:r>
              <a:rPr lang="mr-IN" spc="-1" dirty="0" smtClean="0">
                <a:solidFill>
                  <a:srgbClr val="000000"/>
                </a:solidFill>
              </a:rPr>
              <a:t>–</a:t>
            </a:r>
            <a:r>
              <a:rPr lang="pt-BR" spc="-1" dirty="0" smtClean="0">
                <a:solidFill>
                  <a:srgbClr val="000000"/>
                </a:solidFill>
              </a:rPr>
              <a:t> Comunismo</a:t>
            </a:r>
          </a:p>
          <a:p>
            <a:pPr marL="685800" lvl="1" indent="-228240">
              <a:lnSpc>
                <a:spcPct val="90000"/>
              </a:lnSpc>
              <a:spcBef>
                <a:spcPts val="499"/>
              </a:spcBef>
              <a:buClr>
                <a:srgbClr val="000000"/>
              </a:buClr>
            </a:pPr>
            <a:r>
              <a:rPr lang="pt-BR" spc="-1" dirty="0" smtClean="0">
                <a:solidFill>
                  <a:srgbClr val="000000"/>
                </a:solidFill>
              </a:rPr>
              <a:t>Neoliberalismo</a:t>
            </a:r>
            <a:endParaRPr lang="pt-BR" spc="-1" dirty="0">
              <a:solidFill>
                <a:srgbClr val="000000"/>
              </a:solidFill>
            </a:endParaRPr>
          </a:p>
        </p:txBody>
      </p:sp>
      <p:sp>
        <p:nvSpPr>
          <p:cNvPr id="282" name="CustomShape 4"/>
          <p:cNvSpPr/>
          <p:nvPr/>
        </p:nvSpPr>
        <p:spPr>
          <a:xfrm>
            <a:off x="5818998" y="4000864"/>
            <a:ext cx="357366" cy="1549943"/>
          </a:xfrm>
          <a:prstGeom prst="rightBrace">
            <a:avLst>
              <a:gd name="adj1" fmla="val 8333"/>
              <a:gd name="adj2" fmla="val 50000"/>
            </a:avLst>
          </a:prstGeom>
          <a:noFill/>
          <a:ln w="19080">
            <a:solidFill>
              <a:schemeClr val="tx1"/>
            </a:solidFill>
          </a:ln>
        </p:spPr>
        <p:style>
          <a:lnRef idx="1">
            <a:schemeClr val="accent1"/>
          </a:lnRef>
          <a:fillRef idx="0">
            <a:schemeClr val="accent1"/>
          </a:fillRef>
          <a:effectRef idx="0">
            <a:schemeClr val="accent1"/>
          </a:effectRef>
          <a:fontRef idx="minor"/>
        </p:style>
      </p:sp>
      <p:sp>
        <p:nvSpPr>
          <p:cNvPr id="283" name="CustomShape 5"/>
          <p:cNvSpPr/>
          <p:nvPr/>
        </p:nvSpPr>
        <p:spPr>
          <a:xfrm>
            <a:off x="6275866" y="4087839"/>
            <a:ext cx="2868134" cy="1462257"/>
          </a:xfrm>
          <a:prstGeom prst="rect">
            <a:avLst/>
          </a:prstGeom>
          <a:ln/>
        </p:spPr>
        <p:style>
          <a:lnRef idx="3">
            <a:schemeClr val="lt1"/>
          </a:lnRef>
          <a:fillRef idx="1">
            <a:schemeClr val="dk1"/>
          </a:fillRef>
          <a:effectRef idx="1">
            <a:schemeClr val="dk1"/>
          </a:effectRef>
          <a:fontRef idx="minor"/>
        </p:style>
        <p:txBody>
          <a:bodyPr lIns="90000" tIns="45000" rIns="90000" bIns="45000"/>
          <a:lstStyle/>
          <a:p>
            <a:pPr algn="ctr">
              <a:lnSpc>
                <a:spcPct val="100000"/>
              </a:lnSpc>
            </a:pPr>
            <a:r>
              <a:rPr lang="pt-BR" sz="2800" b="0" strike="noStrike" spc="-1" dirty="0">
                <a:solidFill>
                  <a:srgbClr val="FFFFFF"/>
                </a:solidFill>
                <a:latin typeface="Calibri"/>
              </a:rPr>
              <a:t>Grandes Utopias do Desenvolvimento</a:t>
            </a:r>
            <a:endParaRPr lang="pt-BR" sz="2800" b="0" strike="noStrike" spc="-1" dirty="0">
              <a:latin typeface="Arial"/>
            </a:endParaRPr>
          </a:p>
        </p:txBody>
      </p:sp>
      <p:sp>
        <p:nvSpPr>
          <p:cNvPr id="284" name="TextShape 6"/>
          <p:cNvSpPr txBox="1"/>
          <p:nvPr/>
        </p:nvSpPr>
        <p:spPr>
          <a:xfrm>
            <a:off x="7086600" y="6473880"/>
            <a:ext cx="2057040" cy="364680"/>
          </a:xfrm>
          <a:prstGeom prst="rect">
            <a:avLst/>
          </a:prstGeom>
          <a:noFill/>
          <a:ln>
            <a:noFill/>
          </a:ln>
        </p:spPr>
        <p:txBody>
          <a:bodyPr anchor="ctr"/>
          <a:lstStyle/>
          <a:p>
            <a:pPr algn="r">
              <a:lnSpc>
                <a:spcPct val="100000"/>
              </a:lnSpc>
            </a:pPr>
            <a:fld id="{75FED722-6DCE-4588-B697-8465EB7BE748}" type="slidenum">
              <a:rPr lang="pt-BR" sz="1200" b="0" strike="noStrike" spc="-1">
                <a:solidFill>
                  <a:srgbClr val="8B8B8B"/>
                </a:solidFill>
                <a:latin typeface="Calibri"/>
              </a:rPr>
              <a:t>2</a:t>
            </a:fld>
            <a:endParaRPr lang="pt-BR" sz="1200" b="0" strike="noStrike" spc="-1">
              <a:latin typeface="Times New Roman"/>
            </a:endParaRPr>
          </a:p>
        </p:txBody>
      </p:sp>
      <p:sp>
        <p:nvSpPr>
          <p:cNvPr id="2" name="Título 1">
            <a:extLst>
              <a:ext uri="{FF2B5EF4-FFF2-40B4-BE49-F238E27FC236}">
                <a16:creationId xmlns="" xmlns:a16="http://schemas.microsoft.com/office/drawing/2014/main" id="{4F216991-ADE3-46B7-A456-456151DA69D9}"/>
              </a:ext>
            </a:extLst>
          </p:cNvPr>
          <p:cNvSpPr>
            <a:spLocks noGrp="1"/>
          </p:cNvSpPr>
          <p:nvPr>
            <p:ph type="title"/>
          </p:nvPr>
        </p:nvSpPr>
        <p:spPr/>
        <p:txBody>
          <a:bodyPr/>
          <a:lstStyle/>
          <a:p>
            <a:r>
              <a:rPr lang="pt-BR" b="1" dirty="0"/>
              <a:t>Finanças Públicas e Desenvolvimento</a:t>
            </a:r>
            <a:endParaRPr lang="pt-BR" dirty="0"/>
          </a:p>
        </p:txBody>
      </p:sp>
      <p:sp>
        <p:nvSpPr>
          <p:cNvPr id="4" name="Espaço Reservado para Data 3">
            <a:extLst>
              <a:ext uri="{FF2B5EF4-FFF2-40B4-BE49-F238E27FC236}">
                <a16:creationId xmlns="" xmlns:a16="http://schemas.microsoft.com/office/drawing/2014/main" id="{10B3581F-B521-486D-8077-30B23C34CC72}"/>
              </a:ext>
            </a:extLst>
          </p:cNvPr>
          <p:cNvSpPr>
            <a:spLocks noGrp="1"/>
          </p:cNvSpPr>
          <p:nvPr>
            <p:ph type="dt" sz="half" idx="10"/>
          </p:nvPr>
        </p:nvSpPr>
        <p:spPr/>
        <p:txBody>
          <a:bodyPr/>
          <a:lstStyle/>
          <a:p>
            <a:fld id="{CFC25759-E037-4FFA-BAA3-EA017D4CFEB1}" type="datetime1">
              <a:rPr lang="pt-BR" smtClean="0"/>
              <a:t>27/11/19</a:t>
            </a:fld>
            <a:endParaRPr lang="en-US"/>
          </a:p>
        </p:txBody>
      </p:sp>
      <p:sp>
        <p:nvSpPr>
          <p:cNvPr id="5" name="Espaço Reservado para Rodapé 4">
            <a:extLst>
              <a:ext uri="{FF2B5EF4-FFF2-40B4-BE49-F238E27FC236}">
                <a16:creationId xmlns="" xmlns:a16="http://schemas.microsoft.com/office/drawing/2014/main" id="{8C55143B-E9E1-441D-8B51-F3BC521D3204}"/>
              </a:ext>
            </a:extLst>
          </p:cNvPr>
          <p:cNvSpPr>
            <a:spLocks noGrp="1"/>
          </p:cNvSpPr>
          <p:nvPr>
            <p:ph type="ftr" sz="quarter" idx="11"/>
          </p:nvPr>
        </p:nvSpPr>
        <p:spPr/>
        <p:txBody>
          <a:bodyPr/>
          <a:lstStyle/>
          <a:p>
            <a:r>
              <a:rPr lang="en-US"/>
              <a:t>Esther Dweck</a:t>
            </a:r>
          </a:p>
        </p:txBody>
      </p:sp>
      <p:sp>
        <p:nvSpPr>
          <p:cNvPr id="6" name="Espaço Reservado para Número de Slide 5">
            <a:extLst>
              <a:ext uri="{FF2B5EF4-FFF2-40B4-BE49-F238E27FC236}">
                <a16:creationId xmlns="" xmlns:a16="http://schemas.microsoft.com/office/drawing/2014/main" id="{BE472C3A-91CD-4856-8D8B-1B73E22B00A0}"/>
              </a:ext>
            </a:extLst>
          </p:cNvPr>
          <p:cNvSpPr>
            <a:spLocks noGrp="1"/>
          </p:cNvSpPr>
          <p:nvPr>
            <p:ph type="sldNum" sz="quarter" idx="12"/>
          </p:nvPr>
        </p:nvSpPr>
        <p:spPr/>
        <p:txBody>
          <a:bodyPr/>
          <a:lstStyle/>
          <a:p>
            <a:fld id="{E729977F-0734-DF4F-A459-D9D2581E7D6D}" type="slidenum">
              <a:rPr lang="en-US" smtClean="0"/>
              <a:t>2</a:t>
            </a:fld>
            <a:endParaRPr lang="en-US"/>
          </a:p>
        </p:txBody>
      </p:sp>
    </p:spTree>
    <p:extLst>
      <p:ext uri="{BB962C8B-B14F-4D97-AF65-F5344CB8AC3E}">
        <p14:creationId xmlns:p14="http://schemas.microsoft.com/office/powerpoint/2010/main" val="2076464356"/>
      </p:ext>
    </p:extLst>
  </p:cSld>
  <p:clrMapOvr>
    <a:masterClrMapping/>
  </p:clrMapOvr>
  <p:timing>
    <p:tnLst>
      <p:par>
        <p:cTn xmlns:p14="http://schemas.microsoft.com/office/powerpoint/2010/mai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cs typeface="Times New Roman" pitchFamily="18" charset="0"/>
              </a:rPr>
              <a:t>Aumento da desigualdade</a:t>
            </a:r>
            <a:endParaRPr lang="en-US" dirty="0"/>
          </a:p>
        </p:txBody>
      </p:sp>
      <p:sp>
        <p:nvSpPr>
          <p:cNvPr id="3" name="Espaço Reservado para Rodapé 2"/>
          <p:cNvSpPr>
            <a:spLocks noGrp="1"/>
          </p:cNvSpPr>
          <p:nvPr>
            <p:ph type="ftr" sz="quarter" idx="11"/>
          </p:nvPr>
        </p:nvSpPr>
        <p:spPr/>
        <p:txBody>
          <a:bodyPr/>
          <a:lstStyle/>
          <a:p>
            <a:r>
              <a:rPr lang="en-US" smtClean="0"/>
              <a:t>Esther Dweck</a:t>
            </a:r>
            <a:endParaRPr lang="en-US"/>
          </a:p>
        </p:txBody>
      </p:sp>
      <p:sp>
        <p:nvSpPr>
          <p:cNvPr id="4" name="Espaço Reservado para Data 3"/>
          <p:cNvSpPr>
            <a:spLocks noGrp="1"/>
          </p:cNvSpPr>
          <p:nvPr>
            <p:ph type="dt" sz="half" idx="10"/>
          </p:nvPr>
        </p:nvSpPr>
        <p:spPr/>
        <p:txBody>
          <a:bodyPr/>
          <a:lstStyle/>
          <a:p>
            <a:fld id="{07A7AA5F-1698-0143-96B8-F909EA19F779}" type="datetime1">
              <a:rPr lang="pt-BR" smtClean="0"/>
              <a:t>27/11/19</a:t>
            </a:fld>
            <a:endParaRPr lang="en-US"/>
          </a:p>
        </p:txBody>
      </p:sp>
      <p:sp>
        <p:nvSpPr>
          <p:cNvPr id="6" name="Espaço Reservado para Número de Slide 5"/>
          <p:cNvSpPr>
            <a:spLocks noGrp="1"/>
          </p:cNvSpPr>
          <p:nvPr>
            <p:ph type="sldNum" sz="quarter" idx="12"/>
          </p:nvPr>
        </p:nvSpPr>
        <p:spPr/>
        <p:txBody>
          <a:bodyPr/>
          <a:lstStyle/>
          <a:p>
            <a:fld id="{E729977F-0734-DF4F-A459-D9D2581E7D6D}" type="slidenum">
              <a:rPr lang="en-US" smtClean="0"/>
              <a:t>20</a:t>
            </a:fld>
            <a:endParaRPr lang="en-US"/>
          </a:p>
        </p:txBody>
      </p:sp>
      <p:graphicFrame>
        <p:nvGraphicFramePr>
          <p:cNvPr id="8" name="Gráfico 7"/>
          <p:cNvGraphicFramePr>
            <a:graphicFrameLocks/>
          </p:cNvGraphicFramePr>
          <p:nvPr>
            <p:extLst/>
          </p:nvPr>
        </p:nvGraphicFramePr>
        <p:xfrm>
          <a:off x="194734" y="966787"/>
          <a:ext cx="4377266" cy="2513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a:graphicFrameLocks/>
          </p:cNvGraphicFramePr>
          <p:nvPr>
            <p:extLst/>
          </p:nvPr>
        </p:nvGraphicFramePr>
        <p:xfrm>
          <a:off x="97367" y="351525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a:graphicFrameLocks/>
          </p:cNvGraphicFramePr>
          <p:nvPr>
            <p:extLst/>
          </p:nvPr>
        </p:nvGraphicFramePr>
        <p:xfrm>
          <a:off x="4572000" y="1030816"/>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5" name="CaixaDeTexto 4"/>
          <p:cNvSpPr txBox="1"/>
          <p:nvPr/>
        </p:nvSpPr>
        <p:spPr>
          <a:xfrm>
            <a:off x="308427" y="6118780"/>
            <a:ext cx="4104823" cy="369332"/>
          </a:xfrm>
          <a:prstGeom prst="rect">
            <a:avLst/>
          </a:prstGeom>
          <a:noFill/>
        </p:spPr>
        <p:txBody>
          <a:bodyPr wrap="square" rtlCol="0">
            <a:spAutoFit/>
          </a:bodyPr>
          <a:lstStyle/>
          <a:p>
            <a:pPr algn="r"/>
            <a:r>
              <a:rPr lang="pt-BR" dirty="0" smtClean="0"/>
              <a:t>Fonte: FGV/IBRE</a:t>
            </a:r>
            <a:endParaRPr lang="pt-BR" dirty="0"/>
          </a:p>
        </p:txBody>
      </p:sp>
      <p:pic>
        <p:nvPicPr>
          <p:cNvPr id="12" name="Content Placeholder 3"/>
          <p:cNvPicPr>
            <a:picLocks noGrp="1" noChangeAspect="1"/>
          </p:cNvPicPr>
          <p:nvPr>
            <p:ph idx="1"/>
          </p:nvPr>
        </p:nvPicPr>
        <p:blipFill>
          <a:blip r:embed="rId6"/>
          <a:srcRect l="-15023" r="-15023"/>
          <a:stretch>
            <a:fillRect/>
          </a:stretch>
        </p:blipFill>
        <p:spPr>
          <a:xfrm>
            <a:off x="4413251" y="3774016"/>
            <a:ext cx="4576664" cy="2713073"/>
          </a:xfrm>
        </p:spPr>
      </p:pic>
    </p:spTree>
    <p:extLst>
      <p:ext uri="{BB962C8B-B14F-4D97-AF65-F5344CB8AC3E}">
        <p14:creationId xmlns:p14="http://schemas.microsoft.com/office/powerpoint/2010/main" val="6012578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ym typeface="Helvetica" charset="0"/>
              </a:rPr>
              <a:t>Desindustrialização Acelerada</a:t>
            </a:r>
            <a:endParaRPr lang="pt-BR" dirty="0"/>
          </a:p>
        </p:txBody>
      </p:sp>
      <p:pic>
        <p:nvPicPr>
          <p:cNvPr id="6" name="Espaço Reservado para Conteúdo 5"/>
          <p:cNvPicPr>
            <a:picLocks noGrp="1" noChangeAspect="1"/>
          </p:cNvPicPr>
          <p:nvPr>
            <p:ph idx="1"/>
          </p:nvPr>
        </p:nvPicPr>
        <p:blipFill>
          <a:blip r:embed="rId2"/>
          <a:stretch>
            <a:fillRect/>
          </a:stretch>
        </p:blipFill>
        <p:spPr>
          <a:xfrm>
            <a:off x="826002" y="1695028"/>
            <a:ext cx="7442508" cy="4266421"/>
          </a:xfrm>
          <a:prstGeom prst="rect">
            <a:avLst/>
          </a:prstGeom>
        </p:spPr>
      </p:pic>
      <p:sp>
        <p:nvSpPr>
          <p:cNvPr id="7" name="Retângulo 6"/>
          <p:cNvSpPr/>
          <p:nvPr/>
        </p:nvSpPr>
        <p:spPr>
          <a:xfrm>
            <a:off x="140627" y="5961449"/>
            <a:ext cx="8813258" cy="369332"/>
          </a:xfrm>
          <a:prstGeom prst="rect">
            <a:avLst/>
          </a:prstGeom>
        </p:spPr>
        <p:txBody>
          <a:bodyPr wrap="square">
            <a:spAutoFit/>
          </a:bodyPr>
          <a:lstStyle/>
          <a:p>
            <a:r>
              <a:rPr lang="pt-BR" dirty="0"/>
              <a:t>Fonte: Cálculos e </a:t>
            </a:r>
            <a:r>
              <a:rPr lang="pt-BR" dirty="0" smtClean="0"/>
              <a:t>elaboração </a:t>
            </a:r>
            <a:r>
              <a:rPr lang="pt-BR" dirty="0" err="1" smtClean="0"/>
              <a:t>Morceiro</a:t>
            </a:r>
            <a:r>
              <a:rPr lang="pt-BR" dirty="0" smtClean="0"/>
              <a:t> (2019) a partir de dados do IBGE </a:t>
            </a:r>
            <a:r>
              <a:rPr lang="pt-BR" dirty="0"/>
              <a:t>(1996, 2006, 2018a</a:t>
            </a:r>
            <a:r>
              <a:rPr lang="pt-BR" dirty="0" smtClean="0"/>
              <a:t>)</a:t>
            </a:r>
            <a:endParaRPr lang="pt-BR" dirty="0"/>
          </a:p>
        </p:txBody>
      </p:sp>
      <p:sp>
        <p:nvSpPr>
          <p:cNvPr id="8" name="Retângulo 7"/>
          <p:cNvSpPr/>
          <p:nvPr/>
        </p:nvSpPr>
        <p:spPr>
          <a:xfrm>
            <a:off x="190115" y="1031531"/>
            <a:ext cx="8953885" cy="646331"/>
          </a:xfrm>
          <a:prstGeom prst="rect">
            <a:avLst/>
          </a:prstGeom>
        </p:spPr>
        <p:txBody>
          <a:bodyPr wrap="square">
            <a:spAutoFit/>
          </a:bodyPr>
          <a:lstStyle/>
          <a:p>
            <a:pPr algn="ctr"/>
            <a:r>
              <a:rPr lang="pt-BR" b="1" dirty="0"/>
              <a:t>Indústria de transformação (% do PIB), Brasil, 1947-2017, a preços </a:t>
            </a:r>
            <a:r>
              <a:rPr lang="pt-BR" b="1" dirty="0" smtClean="0"/>
              <a:t>correntes </a:t>
            </a:r>
          </a:p>
          <a:p>
            <a:pPr algn="ctr"/>
            <a:r>
              <a:rPr lang="pt-BR" b="1" dirty="0" smtClean="0"/>
              <a:t>nova </a:t>
            </a:r>
            <a:r>
              <a:rPr lang="pt-BR" b="1" dirty="0"/>
              <a:t>série compatibilizada</a:t>
            </a:r>
          </a:p>
        </p:txBody>
      </p:sp>
    </p:spTree>
    <p:extLst>
      <p:ext uri="{BB962C8B-B14F-4D97-AF65-F5344CB8AC3E}">
        <p14:creationId xmlns:p14="http://schemas.microsoft.com/office/powerpoint/2010/main" val="9055373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Redução</a:t>
            </a:r>
            <a:r>
              <a:rPr lang="en-US" b="1" dirty="0"/>
              <a:t> da </a:t>
            </a:r>
            <a:r>
              <a:rPr lang="en-US" b="1" dirty="0" err="1"/>
              <a:t>desigualdade</a:t>
            </a:r>
            <a:r>
              <a:rPr lang="en-US" b="1" dirty="0"/>
              <a:t> da </a:t>
            </a:r>
            <a:r>
              <a:rPr lang="en-US" b="1" dirty="0" err="1"/>
              <a:t>renda</a:t>
            </a:r>
            <a:r>
              <a:rPr lang="en-US" b="1" dirty="0"/>
              <a:t> </a:t>
            </a:r>
            <a:r>
              <a:rPr lang="en-US" b="1" dirty="0" err="1"/>
              <a:t>domiciliar</a:t>
            </a:r>
            <a:r>
              <a:rPr lang="en-US" b="1" dirty="0"/>
              <a:t> </a:t>
            </a:r>
            <a:r>
              <a:rPr lang="en-US" b="1" i="1" dirty="0"/>
              <a:t>per capita </a:t>
            </a:r>
            <a:r>
              <a:rPr lang="en-US" b="1" dirty="0"/>
              <a:t>- </a:t>
            </a:r>
            <a:r>
              <a:rPr lang="en-US" b="1" dirty="0" err="1"/>
              <a:t>Brasil</a:t>
            </a:r>
            <a:endParaRPr lang="en-US" b="1" dirty="0"/>
          </a:p>
        </p:txBody>
      </p:sp>
      <p:sp>
        <p:nvSpPr>
          <p:cNvPr id="5" name="Rectangle 4"/>
          <p:cNvSpPr/>
          <p:nvPr/>
        </p:nvSpPr>
        <p:spPr>
          <a:xfrm>
            <a:off x="98072" y="5259031"/>
            <a:ext cx="8960556" cy="1107996"/>
          </a:xfrm>
          <a:prstGeom prst="rect">
            <a:avLst/>
          </a:prstGeom>
        </p:spPr>
        <p:txBody>
          <a:bodyPr wrap="square">
            <a:spAutoFit/>
          </a:bodyPr>
          <a:lstStyle/>
          <a:p>
            <a:r>
              <a:rPr lang="pt-BR" sz="1600" i="1" dirty="0"/>
              <a:t>Fonte: </a:t>
            </a:r>
            <a:r>
              <a:rPr lang="pt-BR" sz="1600" i="1" dirty="0" err="1"/>
              <a:t>microdados</a:t>
            </a:r>
            <a:r>
              <a:rPr lang="pt-BR" sz="1600" i="1" dirty="0"/>
              <a:t> das </a:t>
            </a:r>
            <a:r>
              <a:rPr lang="pt-BR" sz="1600" i="1" dirty="0" err="1"/>
              <a:t>PNADs</a:t>
            </a:r>
            <a:r>
              <a:rPr lang="pt-BR" sz="1600" i="1" dirty="0"/>
              <a:t> 2001, 2003, 2005, 2007, 2009 e 2011.</a:t>
            </a:r>
          </a:p>
          <a:p>
            <a:r>
              <a:rPr lang="pt-BR" sz="1600" i="1" dirty="0"/>
              <a:t>Exclui domicílios com renda ignorada; exclui áreas rurais da região Norte (exceto TO).</a:t>
            </a:r>
          </a:p>
          <a:p>
            <a:r>
              <a:rPr lang="pt-BR" sz="1600" i="1" dirty="0"/>
              <a:t>Elaboração: IPEA (2012) - </a:t>
            </a:r>
            <a:r>
              <a:rPr lang="pt-BR" sz="1600" dirty="0"/>
              <a:t>A </a:t>
            </a:r>
            <a:r>
              <a:rPr lang="pt-BR" sz="1600" dirty="0" err="1"/>
              <a:t>Década</a:t>
            </a:r>
            <a:r>
              <a:rPr lang="pt-BR" sz="1600" dirty="0"/>
              <a:t> Inclusiva (2001-2011): Desigualdade, Pobreza e </a:t>
            </a:r>
            <a:r>
              <a:rPr lang="pt-BR" sz="1600" dirty="0" err="1"/>
              <a:t>Políticas</a:t>
            </a:r>
            <a:r>
              <a:rPr lang="pt-BR" sz="1600" dirty="0"/>
              <a:t> de Renda </a:t>
            </a:r>
          </a:p>
          <a:p>
            <a:endParaRPr lang="en-US" sz="1600" dirty="0"/>
          </a:p>
        </p:txBody>
      </p:sp>
      <p:sp>
        <p:nvSpPr>
          <p:cNvPr id="12" name="Footer Placeholder 11"/>
          <p:cNvSpPr>
            <a:spLocks noGrp="1"/>
          </p:cNvSpPr>
          <p:nvPr>
            <p:ph type="ftr" sz="quarter" idx="11"/>
          </p:nvPr>
        </p:nvSpPr>
        <p:spPr/>
        <p:txBody>
          <a:bodyPr/>
          <a:lstStyle/>
          <a:p>
            <a:r>
              <a:rPr lang="pt-BR"/>
              <a:t>Esther Dweck</a:t>
            </a:r>
            <a:endParaRPr lang="en-US"/>
          </a:p>
        </p:txBody>
      </p:sp>
      <p:sp>
        <p:nvSpPr>
          <p:cNvPr id="4" name="Espaço Reservado para Data 3">
            <a:extLst>
              <a:ext uri="{FF2B5EF4-FFF2-40B4-BE49-F238E27FC236}">
                <a16:creationId xmlns="" xmlns:a16="http://schemas.microsoft.com/office/drawing/2014/main" id="{32F4AD0C-4DDF-4635-9117-0CAFBEF8A938}"/>
              </a:ext>
            </a:extLst>
          </p:cNvPr>
          <p:cNvSpPr>
            <a:spLocks noGrp="1"/>
          </p:cNvSpPr>
          <p:nvPr>
            <p:ph type="dt" sz="half" idx="10"/>
          </p:nvPr>
        </p:nvSpPr>
        <p:spPr/>
        <p:txBody>
          <a:bodyPr/>
          <a:lstStyle/>
          <a:p>
            <a:fld id="{CCB3F664-E66B-F844-9390-813FDAC8332C}" type="datetime1">
              <a:rPr lang="pt-BR" smtClean="0"/>
              <a:t>27/11/19</a:t>
            </a:fld>
            <a:endParaRPr lang="en-US"/>
          </a:p>
        </p:txBody>
      </p:sp>
      <p:sp>
        <p:nvSpPr>
          <p:cNvPr id="10" name="Espaço Reservado para Número de Slide 9">
            <a:extLst>
              <a:ext uri="{FF2B5EF4-FFF2-40B4-BE49-F238E27FC236}">
                <a16:creationId xmlns="" xmlns:a16="http://schemas.microsoft.com/office/drawing/2014/main" id="{2A22673A-175F-4D0E-9383-B70068DC0D48}"/>
              </a:ext>
            </a:extLst>
          </p:cNvPr>
          <p:cNvSpPr>
            <a:spLocks noGrp="1"/>
          </p:cNvSpPr>
          <p:nvPr>
            <p:ph type="sldNum" sz="quarter" idx="12"/>
          </p:nvPr>
        </p:nvSpPr>
        <p:spPr/>
        <p:txBody>
          <a:bodyPr/>
          <a:lstStyle/>
          <a:p>
            <a:fld id="{E729977F-0734-DF4F-A459-D9D2581E7D6D}" type="slidenum">
              <a:rPr lang="en-US" smtClean="0"/>
              <a:t>22</a:t>
            </a:fld>
            <a:endParaRPr lang="en-US"/>
          </a:p>
        </p:txBody>
      </p:sp>
      <p:graphicFrame>
        <p:nvGraphicFramePr>
          <p:cNvPr id="14" name="Table 6"/>
          <p:cNvGraphicFramePr>
            <a:graphicFrameLocks noGrp="1"/>
          </p:cNvGraphicFramePr>
          <p:nvPr/>
        </p:nvGraphicFramePr>
        <p:xfrm>
          <a:off x="5832093" y="2430390"/>
          <a:ext cx="3074801" cy="1905000"/>
        </p:xfrm>
        <a:graphic>
          <a:graphicData uri="http://schemas.openxmlformats.org/drawingml/2006/table">
            <a:tbl>
              <a:tblPr/>
              <a:tblGrid>
                <a:gridCol w="1821485">
                  <a:extLst>
                    <a:ext uri="{9D8B030D-6E8A-4147-A177-3AD203B41FA5}">
                      <a16:colId xmlns="" xmlns:a16="http://schemas.microsoft.com/office/drawing/2014/main" val="20000"/>
                    </a:ext>
                  </a:extLst>
                </a:gridCol>
                <a:gridCol w="1253316">
                  <a:extLst>
                    <a:ext uri="{9D8B030D-6E8A-4147-A177-3AD203B41FA5}">
                      <a16:colId xmlns="" xmlns:a16="http://schemas.microsoft.com/office/drawing/2014/main" val="20001"/>
                    </a:ext>
                  </a:extLst>
                </a:gridCol>
              </a:tblGrid>
              <a:tr h="287795">
                <a:tc>
                  <a:txBody>
                    <a:bodyPr/>
                    <a:lstStyle/>
                    <a:p>
                      <a:pPr algn="l" fontAlgn="b"/>
                      <a:r>
                        <a:rPr lang="sk-SK" sz="2000" b="1" i="0" u="none" strike="noStrike" dirty="0">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s-IS" sz="2000" b="1" i="0" u="none" strike="noStrike">
                          <a:solidFill>
                            <a:srgbClr val="000000"/>
                          </a:solidFill>
                          <a:effectLst/>
                          <a:latin typeface="Calibri"/>
                        </a:rPr>
                        <a:t>2001-2011</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87795">
                <a:tc>
                  <a:txBody>
                    <a:bodyPr/>
                    <a:lstStyle/>
                    <a:p>
                      <a:pPr algn="l" fontAlgn="b"/>
                      <a:r>
                        <a:rPr lang="en-US" sz="2000" b="0" i="0" u="none" strike="noStrike" dirty="0" err="1">
                          <a:solidFill>
                            <a:srgbClr val="000000"/>
                          </a:solidFill>
                          <a:effectLst/>
                          <a:latin typeface="Calibri"/>
                        </a:rPr>
                        <a:t>Emprego</a:t>
                      </a:r>
                      <a:r>
                        <a:rPr lang="en-US" sz="2000" b="0" i="0" u="none" strike="noStrike" baseline="0" dirty="0">
                          <a:solidFill>
                            <a:srgbClr val="000000"/>
                          </a:solidFill>
                          <a:effectLst/>
                          <a:latin typeface="Calibri"/>
                        </a:rPr>
                        <a:t> </a:t>
                      </a:r>
                      <a:endParaRPr lang="en-US" sz="20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ru-RU" sz="2000" b="0" i="0" u="none" strike="noStrike" dirty="0">
                          <a:solidFill>
                            <a:srgbClr val="000000"/>
                          </a:solidFill>
                          <a:effectLst/>
                          <a:latin typeface="Calibri"/>
                        </a:rPr>
                        <a:t>58</a:t>
                      </a:r>
                      <a:r>
                        <a:rPr lang="es-ES_tradnl" sz="2000" b="0" i="0" u="none" strike="noStrike" dirty="0">
                          <a:solidFill>
                            <a:srgbClr val="000000"/>
                          </a:solidFill>
                          <a:effectLst/>
                          <a:latin typeface="Calibri"/>
                        </a:rPr>
                        <a:t>%</a:t>
                      </a:r>
                      <a:endParaRPr lang="ru-RU" sz="2000" b="0" i="0" u="none" strike="noStrike" dirty="0">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87795">
                <a:tc>
                  <a:txBody>
                    <a:bodyPr/>
                    <a:lstStyle/>
                    <a:p>
                      <a:pPr algn="l" fontAlgn="b"/>
                      <a:r>
                        <a:rPr lang="en-US" sz="2000" b="0" i="0" u="none" strike="noStrike" dirty="0" err="1">
                          <a:solidFill>
                            <a:srgbClr val="000000"/>
                          </a:solidFill>
                          <a:effectLst/>
                          <a:latin typeface="Calibri"/>
                        </a:rPr>
                        <a:t>Previdência</a:t>
                      </a:r>
                      <a:endParaRPr lang="en-US" sz="20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dirty="0">
                          <a:solidFill>
                            <a:srgbClr val="000000"/>
                          </a:solidFill>
                          <a:effectLst/>
                          <a:latin typeface="Calibri"/>
                        </a:rPr>
                        <a:t>19%</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287795">
                <a:tc>
                  <a:txBody>
                    <a:bodyPr/>
                    <a:lstStyle/>
                    <a:p>
                      <a:pPr algn="l" fontAlgn="b"/>
                      <a:r>
                        <a:rPr lang="en-US" sz="2000" b="0" i="0" u="none" strike="noStrike" dirty="0">
                          <a:solidFill>
                            <a:srgbClr val="000000"/>
                          </a:solidFill>
                          <a:effectLst/>
                          <a:latin typeface="Calibri"/>
                        </a:rPr>
                        <a:t>"</a:t>
                      </a:r>
                      <a:r>
                        <a:rPr lang="en-US" sz="2000" b="0" i="0" u="none" strike="noStrike" dirty="0" err="1">
                          <a:solidFill>
                            <a:srgbClr val="000000"/>
                          </a:solidFill>
                          <a:effectLst/>
                          <a:latin typeface="Calibri"/>
                        </a:rPr>
                        <a:t>Bolsa</a:t>
                      </a:r>
                      <a:r>
                        <a:rPr lang="en-US" sz="2000" b="0" i="0" u="none" strike="noStrike" dirty="0">
                          <a:solidFill>
                            <a:srgbClr val="000000"/>
                          </a:solidFill>
                          <a:effectLst/>
                          <a:latin typeface="Calibri"/>
                        </a:rPr>
                        <a:t> </a:t>
                      </a:r>
                      <a:r>
                        <a:rPr lang="en-US" sz="2000" b="0" i="0" u="none" strike="noStrike" dirty="0" err="1">
                          <a:solidFill>
                            <a:srgbClr val="000000"/>
                          </a:solidFill>
                          <a:effectLst/>
                          <a:latin typeface="Calibri"/>
                        </a:rPr>
                        <a:t>Família</a:t>
                      </a:r>
                      <a:r>
                        <a:rPr lang="en-US" sz="2000" b="0" i="0" u="none" strike="noStrike" dirty="0">
                          <a:solidFill>
                            <a:srgbClr val="000000"/>
                          </a:solidFill>
                          <a:effectLst/>
                          <a:latin typeface="Calibri"/>
                        </a:rPr>
                        <a:t>"</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is-IS" sz="2000" b="0" i="0" u="none" strike="noStrike" dirty="0">
                          <a:solidFill>
                            <a:srgbClr val="000000"/>
                          </a:solidFill>
                          <a:effectLst/>
                          <a:latin typeface="Calibri"/>
                        </a:rPr>
                        <a:t>13%</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87795">
                <a:tc>
                  <a:txBody>
                    <a:bodyPr/>
                    <a:lstStyle/>
                    <a:p>
                      <a:pPr algn="l" fontAlgn="b"/>
                      <a:r>
                        <a:rPr lang="en-US" sz="2000" b="0" i="0" u="none" strike="noStrike">
                          <a:solidFill>
                            <a:srgbClr val="000000"/>
                          </a:solidFill>
                          <a:effectLst/>
                          <a:latin typeface="Calibri"/>
                        </a:rPr>
                        <a:t>BPC</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000" b="0" i="0" u="none" strike="noStrike" dirty="0">
                          <a:solidFill>
                            <a:srgbClr val="000000"/>
                          </a:solidFill>
                          <a:effectLst/>
                          <a:latin typeface="Calibri"/>
                        </a:rPr>
                        <a:t>4%</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4"/>
                  </a:ext>
                </a:extLst>
              </a:tr>
              <a:tr h="287795">
                <a:tc>
                  <a:txBody>
                    <a:bodyPr/>
                    <a:lstStyle/>
                    <a:p>
                      <a:pPr algn="l" fontAlgn="b"/>
                      <a:r>
                        <a:rPr lang="en-US" sz="2000" b="0" i="0" u="none" strike="noStrike" dirty="0" err="1">
                          <a:solidFill>
                            <a:srgbClr val="000000"/>
                          </a:solidFill>
                          <a:effectLst/>
                          <a:latin typeface="Calibri"/>
                        </a:rPr>
                        <a:t>Outras</a:t>
                      </a:r>
                      <a:r>
                        <a:rPr lang="en-US" sz="2000" b="0" i="0" u="none" strike="noStrike" dirty="0">
                          <a:solidFill>
                            <a:srgbClr val="000000"/>
                          </a:solidFill>
                          <a:effectLst/>
                          <a:latin typeface="Calibri"/>
                        </a:rPr>
                        <a:t> </a:t>
                      </a:r>
                      <a:r>
                        <a:rPr lang="en-US" sz="2000" b="0" i="0" u="none" strike="noStrike" dirty="0" err="1">
                          <a:solidFill>
                            <a:srgbClr val="000000"/>
                          </a:solidFill>
                          <a:effectLst/>
                          <a:latin typeface="Calibri"/>
                        </a:rPr>
                        <a:t>Rendas</a:t>
                      </a:r>
                      <a:endParaRPr lang="en-US" sz="2000" b="0"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a:rPr>
                        <a:t>6%</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5" name="TextBox 7"/>
          <p:cNvSpPr txBox="1"/>
          <p:nvPr/>
        </p:nvSpPr>
        <p:spPr>
          <a:xfrm>
            <a:off x="5832093" y="1699545"/>
            <a:ext cx="3074801" cy="707886"/>
          </a:xfrm>
          <a:prstGeom prst="rect">
            <a:avLst/>
          </a:prstGeom>
          <a:noFill/>
        </p:spPr>
        <p:txBody>
          <a:bodyPr wrap="square" rtlCol="0">
            <a:spAutoFit/>
          </a:bodyPr>
          <a:lstStyle/>
          <a:p>
            <a:pPr algn="ctr"/>
            <a:r>
              <a:rPr lang="en-US" sz="2000" b="1" dirty="0" err="1"/>
              <a:t>Fatores</a:t>
            </a:r>
            <a:r>
              <a:rPr lang="en-US" sz="2000" b="1" dirty="0"/>
              <a:t> que </a:t>
            </a:r>
            <a:r>
              <a:rPr lang="en-US" sz="2000" b="1" dirty="0" err="1"/>
              <a:t>explicam</a:t>
            </a:r>
            <a:r>
              <a:rPr lang="en-US" sz="2000" b="1" dirty="0"/>
              <a:t> a </a:t>
            </a:r>
            <a:r>
              <a:rPr lang="en-US" sz="2000" b="1" dirty="0" err="1"/>
              <a:t>queda</a:t>
            </a:r>
            <a:r>
              <a:rPr lang="en-US" sz="2000" b="1" dirty="0"/>
              <a:t> da </a:t>
            </a:r>
            <a:r>
              <a:rPr lang="en-US" sz="2000" b="1" dirty="0" err="1"/>
              <a:t>desigualdade</a:t>
            </a:r>
            <a:endParaRPr lang="en-US" sz="2000" b="1" dirty="0"/>
          </a:p>
        </p:txBody>
      </p:sp>
      <p:pic>
        <p:nvPicPr>
          <p:cNvPr id="18" name="Content Placeholder 4"/>
          <p:cNvPicPr>
            <a:picLocks noGrp="1"/>
          </p:cNvPicPr>
          <p:nvPr>
            <p:ph idx="1"/>
          </p:nvPr>
        </p:nvPicPr>
        <p:blipFill rotWithShape="1">
          <a:blip r:embed="rId2">
            <a:extLst>
              <a:ext uri="{BEBA8EAE-BF5A-486C-A8C5-ECC9F3942E4B}">
                <a14:imgProps xmlns:a14="http://schemas.microsoft.com/office/drawing/2010/main">
                  <a14:imgLayer r:embed="rId3">
                    <a14:imgEffect>
                      <a14:saturation sat="77000"/>
                    </a14:imgEffect>
                    <a14:imgEffect>
                      <a14:brightnessContrast contrast="-40000"/>
                    </a14:imgEffect>
                  </a14:imgLayer>
                </a14:imgProps>
              </a:ext>
              <a:ext uri="{28A0092B-C50C-407E-A947-70E740481C1C}">
                <a14:useLocalDpi xmlns:a14="http://schemas.microsoft.com/office/drawing/2010/main" val="0"/>
              </a:ext>
            </a:extLst>
          </a:blip>
          <a:srcRect l="2577" t="-259" r="-5715"/>
          <a:stretch/>
        </p:blipFill>
        <p:spPr bwMode="auto">
          <a:xfrm>
            <a:off x="183444" y="1261534"/>
            <a:ext cx="5904985" cy="37917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038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nvGraphicFramePr>
        <p:xfrm>
          <a:off x="224117" y="974917"/>
          <a:ext cx="8640311" cy="48630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s-ES" altLang="pt-BR" sz="3600" b="1" dirty="0">
                <a:ea typeface="ＭＳ Ｐゴシック" pitchFamily="34" charset="-128"/>
              </a:rPr>
              <a:t>Gasto social </a:t>
            </a:r>
            <a:r>
              <a:rPr lang="es-ES" altLang="pt-BR" sz="3600" b="1" dirty="0" err="1">
                <a:ea typeface="ＭＳ Ｐゴシック" pitchFamily="34" charset="-128"/>
              </a:rPr>
              <a:t>progressivo</a:t>
            </a:r>
            <a:r>
              <a:rPr lang="es-ES" altLang="pt-BR" sz="3600" b="1" dirty="0">
                <a:ea typeface="ＭＳ Ｐゴシック" pitchFamily="34" charset="-128"/>
              </a:rPr>
              <a:t> e </a:t>
            </a:r>
            <a:r>
              <a:rPr lang="es-ES" altLang="pt-BR" sz="3600" b="1" dirty="0" err="1">
                <a:ea typeface="ＭＳ Ｐゴシック" pitchFamily="34" charset="-128"/>
              </a:rPr>
              <a:t>uma</a:t>
            </a:r>
            <a:r>
              <a:rPr lang="es-ES" altLang="pt-BR" sz="3600" b="1" dirty="0">
                <a:ea typeface="ＭＳ Ｐゴシック" pitchFamily="34" charset="-128"/>
              </a:rPr>
              <a:t> </a:t>
            </a:r>
            <a:r>
              <a:rPr lang="es-ES" altLang="pt-BR" sz="3600" b="1" dirty="0" err="1">
                <a:ea typeface="ＭＳ Ｐゴシック" pitchFamily="34" charset="-128"/>
              </a:rPr>
              <a:t>tributação</a:t>
            </a:r>
            <a:r>
              <a:rPr lang="es-ES" altLang="pt-BR" sz="3600" b="1" dirty="0">
                <a:ea typeface="ＭＳ Ｐゴシック" pitchFamily="34" charset="-128"/>
              </a:rPr>
              <a:t> </a:t>
            </a:r>
            <a:r>
              <a:rPr lang="es-ES" altLang="pt-BR" sz="3600" b="1" dirty="0" err="1">
                <a:ea typeface="ＭＳ Ｐゴシック" pitchFamily="34" charset="-128"/>
              </a:rPr>
              <a:t>regressiva</a:t>
            </a:r>
            <a:endParaRPr lang="es-ES" altLang="pt-BR" sz="3600" b="1" dirty="0">
              <a:ea typeface="ＭＳ Ｐゴシック" pitchFamily="34" charset="-128"/>
            </a:endParaRPr>
          </a:p>
        </p:txBody>
      </p:sp>
      <p:sp>
        <p:nvSpPr>
          <p:cNvPr id="4" name="TextBox 3"/>
          <p:cNvSpPr txBox="1"/>
          <p:nvPr/>
        </p:nvSpPr>
        <p:spPr>
          <a:xfrm>
            <a:off x="87612" y="5851120"/>
            <a:ext cx="9144000" cy="646331"/>
          </a:xfrm>
          <a:prstGeom prst="rect">
            <a:avLst/>
          </a:prstGeom>
          <a:noFill/>
        </p:spPr>
        <p:txBody>
          <a:bodyPr wrap="square" rtlCol="0">
            <a:spAutoFit/>
          </a:bodyPr>
          <a:lstStyle/>
          <a:p>
            <a:pPr defTabSz="457200"/>
            <a:r>
              <a:rPr lang="en-US" dirty="0" err="1">
                <a:solidFill>
                  <a:prstClr val="black"/>
                </a:solidFill>
                <a:latin typeface="Calibri"/>
              </a:rPr>
              <a:t>Fonte</a:t>
            </a:r>
            <a:r>
              <a:rPr lang="en-US" dirty="0">
                <a:solidFill>
                  <a:prstClr val="black"/>
                </a:solidFill>
                <a:latin typeface="Calibri"/>
              </a:rPr>
              <a:t>: IBGE/POF – </a:t>
            </a:r>
            <a:r>
              <a:rPr lang="en-US" dirty="0" err="1">
                <a:solidFill>
                  <a:prstClr val="black"/>
                </a:solidFill>
                <a:latin typeface="Calibri"/>
              </a:rPr>
              <a:t>Silveira</a:t>
            </a:r>
            <a:r>
              <a:rPr lang="en-US" dirty="0">
                <a:solidFill>
                  <a:prstClr val="black"/>
                </a:solidFill>
                <a:latin typeface="Calibri"/>
              </a:rPr>
              <a:t>, F. G. “</a:t>
            </a:r>
            <a:r>
              <a:rPr lang="en-US" dirty="0" err="1">
                <a:solidFill>
                  <a:prstClr val="black"/>
                </a:solidFill>
                <a:latin typeface="Calibri"/>
              </a:rPr>
              <a:t>Equidade</a:t>
            </a:r>
            <a:r>
              <a:rPr lang="en-US" dirty="0">
                <a:solidFill>
                  <a:prstClr val="black"/>
                </a:solidFill>
                <a:latin typeface="Calibri"/>
              </a:rPr>
              <a:t> Fiscal: </a:t>
            </a:r>
            <a:r>
              <a:rPr lang="en-US" dirty="0" err="1">
                <a:solidFill>
                  <a:prstClr val="black"/>
                </a:solidFill>
                <a:latin typeface="Calibri"/>
              </a:rPr>
              <a:t>impactos</a:t>
            </a:r>
            <a:r>
              <a:rPr lang="en-US" dirty="0">
                <a:solidFill>
                  <a:prstClr val="black"/>
                </a:solidFill>
                <a:latin typeface="Calibri"/>
              </a:rPr>
              <a:t> </a:t>
            </a:r>
            <a:r>
              <a:rPr lang="en-US" dirty="0" err="1">
                <a:solidFill>
                  <a:prstClr val="black"/>
                </a:solidFill>
                <a:latin typeface="Calibri"/>
              </a:rPr>
              <a:t>distributivos</a:t>
            </a:r>
            <a:r>
              <a:rPr lang="en-US" dirty="0">
                <a:solidFill>
                  <a:prstClr val="black"/>
                </a:solidFill>
                <a:latin typeface="Calibri"/>
              </a:rPr>
              <a:t> da </a:t>
            </a:r>
            <a:r>
              <a:rPr lang="en-US" dirty="0" err="1">
                <a:solidFill>
                  <a:prstClr val="black"/>
                </a:solidFill>
                <a:latin typeface="Calibri"/>
              </a:rPr>
              <a:t>tributação</a:t>
            </a:r>
            <a:r>
              <a:rPr lang="en-US" dirty="0">
                <a:solidFill>
                  <a:prstClr val="black"/>
                </a:solidFill>
                <a:latin typeface="Calibri"/>
              </a:rPr>
              <a:t> e dos </a:t>
            </a:r>
            <a:r>
              <a:rPr lang="en-US" dirty="0" err="1">
                <a:solidFill>
                  <a:prstClr val="black"/>
                </a:solidFill>
                <a:latin typeface="Calibri"/>
              </a:rPr>
              <a:t>gastos</a:t>
            </a:r>
            <a:r>
              <a:rPr lang="en-US" dirty="0">
                <a:solidFill>
                  <a:prstClr val="black"/>
                </a:solidFill>
                <a:latin typeface="Calibri"/>
              </a:rPr>
              <a:t> </a:t>
            </a:r>
            <a:r>
              <a:rPr lang="en-US" dirty="0" err="1">
                <a:solidFill>
                  <a:prstClr val="black"/>
                </a:solidFill>
                <a:latin typeface="Calibri"/>
              </a:rPr>
              <a:t>sociais</a:t>
            </a:r>
            <a:r>
              <a:rPr lang="en-US" dirty="0">
                <a:solidFill>
                  <a:prstClr val="black"/>
                </a:solidFill>
                <a:latin typeface="Calibri"/>
              </a:rPr>
              <a:t>”</a:t>
            </a:r>
          </a:p>
        </p:txBody>
      </p:sp>
      <p:cxnSp>
        <p:nvCxnSpPr>
          <p:cNvPr id="5" name="Straight Connector 4"/>
          <p:cNvCxnSpPr/>
          <p:nvPr/>
        </p:nvCxnSpPr>
        <p:spPr>
          <a:xfrm>
            <a:off x="3257177" y="2111687"/>
            <a:ext cx="14941" cy="3003176"/>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460565" y="1753099"/>
            <a:ext cx="0" cy="336176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299883" y="3949731"/>
            <a:ext cx="1524000" cy="523220"/>
          </a:xfrm>
          <a:prstGeom prst="rect">
            <a:avLst/>
          </a:prstGeom>
          <a:noFill/>
        </p:spPr>
        <p:txBody>
          <a:bodyPr wrap="square" rtlCol="0">
            <a:spAutoFit/>
          </a:bodyPr>
          <a:lstStyle/>
          <a:p>
            <a:pPr algn="ctr"/>
            <a:r>
              <a:rPr lang="en-US" sz="2800" b="1" dirty="0" err="1"/>
              <a:t>despesa</a:t>
            </a:r>
            <a:endParaRPr lang="en-US" sz="2800" b="1" dirty="0"/>
          </a:p>
        </p:txBody>
      </p:sp>
      <p:sp>
        <p:nvSpPr>
          <p:cNvPr id="9" name="TextBox 8"/>
          <p:cNvSpPr txBox="1"/>
          <p:nvPr/>
        </p:nvSpPr>
        <p:spPr>
          <a:xfrm>
            <a:off x="3738282" y="3950010"/>
            <a:ext cx="2029012" cy="523220"/>
          </a:xfrm>
          <a:prstGeom prst="rect">
            <a:avLst/>
          </a:prstGeom>
          <a:noFill/>
        </p:spPr>
        <p:txBody>
          <a:bodyPr wrap="square" rtlCol="0">
            <a:spAutoFit/>
          </a:bodyPr>
          <a:lstStyle/>
          <a:p>
            <a:pPr algn="ctr"/>
            <a:r>
              <a:rPr lang="en-US" sz="2800" b="1" dirty="0" err="1"/>
              <a:t>tributação</a:t>
            </a:r>
            <a:endParaRPr lang="en-US" sz="2800" b="1" dirty="0"/>
          </a:p>
        </p:txBody>
      </p:sp>
      <p:sp>
        <p:nvSpPr>
          <p:cNvPr id="10" name="TextBox 9"/>
          <p:cNvSpPr txBox="1"/>
          <p:nvPr/>
        </p:nvSpPr>
        <p:spPr>
          <a:xfrm>
            <a:off x="6965577" y="3968218"/>
            <a:ext cx="1524000" cy="523220"/>
          </a:xfrm>
          <a:prstGeom prst="rect">
            <a:avLst/>
          </a:prstGeom>
          <a:noFill/>
        </p:spPr>
        <p:txBody>
          <a:bodyPr wrap="square" rtlCol="0">
            <a:spAutoFit/>
          </a:bodyPr>
          <a:lstStyle/>
          <a:p>
            <a:pPr algn="ctr"/>
            <a:r>
              <a:rPr lang="en-US" sz="2800" b="1" dirty="0" err="1"/>
              <a:t>despesa</a:t>
            </a:r>
            <a:endParaRPr lang="en-US" sz="2800" b="1" dirty="0"/>
          </a:p>
        </p:txBody>
      </p:sp>
      <p:cxnSp>
        <p:nvCxnSpPr>
          <p:cNvPr id="11" name="Straight Arrow Connector 10"/>
          <p:cNvCxnSpPr/>
          <p:nvPr/>
        </p:nvCxnSpPr>
        <p:spPr>
          <a:xfrm>
            <a:off x="3257177" y="2365687"/>
            <a:ext cx="1613647" cy="2689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169647" y="1887569"/>
            <a:ext cx="1135529" cy="74705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515799">
            <a:off x="3426087" y="2527829"/>
            <a:ext cx="1205794" cy="461665"/>
          </a:xfrm>
          <a:prstGeom prst="rect">
            <a:avLst/>
          </a:prstGeom>
          <a:noFill/>
        </p:spPr>
        <p:txBody>
          <a:bodyPr wrap="square" rtlCol="0">
            <a:spAutoFit/>
          </a:bodyPr>
          <a:lstStyle/>
          <a:p>
            <a:r>
              <a:rPr lang="en-US" sz="2400" dirty="0" err="1"/>
              <a:t>direta</a:t>
            </a:r>
            <a:endParaRPr lang="en-US" sz="2400" dirty="0"/>
          </a:p>
        </p:txBody>
      </p:sp>
      <p:cxnSp>
        <p:nvCxnSpPr>
          <p:cNvPr id="16" name="Straight Arrow Connector 15"/>
          <p:cNvCxnSpPr/>
          <p:nvPr/>
        </p:nvCxnSpPr>
        <p:spPr>
          <a:xfrm rot="2677834">
            <a:off x="6850739" y="2142091"/>
            <a:ext cx="1613647" cy="2689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rot="3193633">
            <a:off x="6549686" y="2134855"/>
            <a:ext cx="199121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err="1"/>
              <a:t>Saúde</a:t>
            </a:r>
            <a:r>
              <a:rPr lang="en-US" sz="2400" dirty="0"/>
              <a:t> e Educ.</a:t>
            </a:r>
          </a:p>
        </p:txBody>
      </p:sp>
      <p:sp>
        <p:nvSpPr>
          <p:cNvPr id="18" name="TextBox 17"/>
          <p:cNvSpPr txBox="1"/>
          <p:nvPr/>
        </p:nvSpPr>
        <p:spPr>
          <a:xfrm rot="19489707">
            <a:off x="5231877" y="2323528"/>
            <a:ext cx="1205794"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err="1"/>
              <a:t>indireta</a:t>
            </a:r>
            <a:endParaRPr lang="en-US" sz="2400" dirty="0"/>
          </a:p>
        </p:txBody>
      </p:sp>
      <p:sp>
        <p:nvSpPr>
          <p:cNvPr id="19" name="TextBox 18"/>
          <p:cNvSpPr txBox="1"/>
          <p:nvPr/>
        </p:nvSpPr>
        <p:spPr>
          <a:xfrm rot="1520072">
            <a:off x="1021448" y="2017869"/>
            <a:ext cx="199121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err="1"/>
              <a:t>transferencias</a:t>
            </a:r>
            <a:endParaRPr lang="en-US" sz="2400" dirty="0"/>
          </a:p>
        </p:txBody>
      </p:sp>
      <p:cxnSp>
        <p:nvCxnSpPr>
          <p:cNvPr id="20" name="Straight Arrow Connector 19"/>
          <p:cNvCxnSpPr/>
          <p:nvPr/>
        </p:nvCxnSpPr>
        <p:spPr>
          <a:xfrm rot="1004273">
            <a:off x="1304426" y="1753098"/>
            <a:ext cx="1613647" cy="2689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Footer Placeholder 12"/>
          <p:cNvSpPr>
            <a:spLocks noGrp="1"/>
          </p:cNvSpPr>
          <p:nvPr>
            <p:ph type="ftr" sz="quarter" idx="11"/>
          </p:nvPr>
        </p:nvSpPr>
        <p:spPr/>
        <p:txBody>
          <a:bodyPr/>
          <a:lstStyle/>
          <a:p>
            <a:r>
              <a:rPr lang="pt-BR"/>
              <a:t>Esther Dweck</a:t>
            </a:r>
            <a:endParaRPr lang="en-US"/>
          </a:p>
        </p:txBody>
      </p:sp>
      <p:sp>
        <p:nvSpPr>
          <p:cNvPr id="22" name="Espaço Reservado para Data 21">
            <a:extLst>
              <a:ext uri="{FF2B5EF4-FFF2-40B4-BE49-F238E27FC236}">
                <a16:creationId xmlns="" xmlns:a16="http://schemas.microsoft.com/office/drawing/2014/main" id="{12363A30-4BC6-4033-B7A6-4C9C016C2825}"/>
              </a:ext>
            </a:extLst>
          </p:cNvPr>
          <p:cNvSpPr>
            <a:spLocks noGrp="1"/>
          </p:cNvSpPr>
          <p:nvPr>
            <p:ph type="dt" sz="half" idx="10"/>
          </p:nvPr>
        </p:nvSpPr>
        <p:spPr/>
        <p:txBody>
          <a:bodyPr/>
          <a:lstStyle/>
          <a:p>
            <a:fld id="{85F56F03-BE50-3A43-9150-E49C10A2543E}" type="datetime1">
              <a:rPr lang="pt-BR" smtClean="0"/>
              <a:t>27/11/19</a:t>
            </a:fld>
            <a:endParaRPr lang="en-US"/>
          </a:p>
        </p:txBody>
      </p:sp>
      <p:sp>
        <p:nvSpPr>
          <p:cNvPr id="23" name="Espaço Reservado para Número de Slide 22">
            <a:extLst>
              <a:ext uri="{FF2B5EF4-FFF2-40B4-BE49-F238E27FC236}">
                <a16:creationId xmlns="" xmlns:a16="http://schemas.microsoft.com/office/drawing/2014/main" id="{69C2D643-222B-41FF-9B2E-41852D2A5345}"/>
              </a:ext>
            </a:extLst>
          </p:cNvPr>
          <p:cNvSpPr>
            <a:spLocks noGrp="1"/>
          </p:cNvSpPr>
          <p:nvPr>
            <p:ph type="sldNum" sz="quarter" idx="12"/>
          </p:nvPr>
        </p:nvSpPr>
        <p:spPr/>
        <p:txBody>
          <a:bodyPr/>
          <a:lstStyle/>
          <a:p>
            <a:fld id="{E729977F-0734-DF4F-A459-D9D2581E7D6D}" type="slidenum">
              <a:rPr lang="en-US" smtClean="0"/>
              <a:t>23</a:t>
            </a:fld>
            <a:endParaRPr lang="en-US"/>
          </a:p>
        </p:txBody>
      </p:sp>
    </p:spTree>
    <p:extLst>
      <p:ext uri="{BB962C8B-B14F-4D97-AF65-F5344CB8AC3E}">
        <p14:creationId xmlns:p14="http://schemas.microsoft.com/office/powerpoint/2010/main" val="4034985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Política</a:t>
            </a:r>
            <a:r>
              <a:rPr lang="en-US" dirty="0" smtClean="0"/>
              <a:t> Fiscal – </a:t>
            </a:r>
            <a:r>
              <a:rPr lang="en-US" dirty="0" err="1" smtClean="0"/>
              <a:t>Visão</a:t>
            </a:r>
            <a:r>
              <a:rPr lang="en-US" dirty="0" smtClean="0"/>
              <a:t> </a:t>
            </a:r>
            <a:r>
              <a:rPr lang="en-US" dirty="0" err="1" smtClean="0"/>
              <a:t>mais</a:t>
            </a:r>
            <a:r>
              <a:rPr lang="en-US" dirty="0" smtClean="0"/>
              <a:t> </a:t>
            </a:r>
            <a:r>
              <a:rPr lang="en-US" dirty="0" err="1" smtClean="0"/>
              <a:t>Keynesiana</a:t>
            </a:r>
            <a:endParaRPr lang="en-US" dirty="0"/>
          </a:p>
        </p:txBody>
      </p:sp>
      <p:sp>
        <p:nvSpPr>
          <p:cNvPr id="3" name="Content Placeholder 2"/>
          <p:cNvSpPr>
            <a:spLocks noGrp="1"/>
          </p:cNvSpPr>
          <p:nvPr>
            <p:ph idx="1"/>
          </p:nvPr>
        </p:nvSpPr>
        <p:spPr>
          <a:prstGeom prst="rect">
            <a:avLst/>
          </a:prstGeom>
        </p:spPr>
        <p:txBody>
          <a:bodyPr>
            <a:normAutofit fontScale="92500" lnSpcReduction="10000"/>
          </a:bodyPr>
          <a:lstStyle/>
          <a:p>
            <a:r>
              <a:rPr lang="pt-BR" sz="3200" b="1" dirty="0"/>
              <a:t>Debate internacional após a nova onda de </a:t>
            </a:r>
            <a:r>
              <a:rPr lang="pt-BR" sz="3200" b="1" dirty="0" smtClean="0"/>
              <a:t>austeridade</a:t>
            </a:r>
          </a:p>
          <a:p>
            <a:pPr marL="457200" lvl="1" indent="-280988"/>
            <a:r>
              <a:rPr lang="pt-BR" sz="2800" b="1" dirty="0"/>
              <a:t>Consolidação fiscal </a:t>
            </a:r>
            <a:r>
              <a:rPr lang="pt-BR" sz="2800" b="1" dirty="0" err="1" smtClean="0"/>
              <a:t>auto-destrutivas</a:t>
            </a:r>
            <a:r>
              <a:rPr lang="pt-BR" sz="2800" b="1" dirty="0"/>
              <a:t> e histerese </a:t>
            </a:r>
            <a:endParaRPr lang="pt-BR" sz="2800" b="1" dirty="0" smtClean="0"/>
          </a:p>
          <a:p>
            <a:pPr lvl="2"/>
            <a:r>
              <a:rPr lang="en-US" dirty="0" smtClean="0"/>
              <a:t>DeLong and Summers (2012); </a:t>
            </a:r>
            <a:r>
              <a:rPr lang="en-US" dirty="0" err="1" smtClean="0"/>
              <a:t>Fatás</a:t>
            </a:r>
            <a:r>
              <a:rPr lang="en-US" dirty="0" smtClean="0"/>
              <a:t> and Summers (2016a and b);  Lopes and </a:t>
            </a:r>
            <a:r>
              <a:rPr lang="en-US" dirty="0" err="1" smtClean="0"/>
              <a:t>Amaral</a:t>
            </a:r>
            <a:r>
              <a:rPr lang="en-US" dirty="0" smtClean="0"/>
              <a:t> (2017</a:t>
            </a:r>
            <a:r>
              <a:rPr lang="en-US" b="1" dirty="0" smtClean="0"/>
              <a:t>)</a:t>
            </a:r>
          </a:p>
          <a:p>
            <a:pPr marL="461963" lvl="1"/>
            <a:r>
              <a:rPr lang="pt-BR" sz="2800" b="1" dirty="0" smtClean="0"/>
              <a:t>Efeitos da </a:t>
            </a:r>
            <a:r>
              <a:rPr lang="pt-BR" sz="2800" b="1" dirty="0"/>
              <a:t>consolidação </a:t>
            </a:r>
            <a:r>
              <a:rPr lang="pt-BR" sz="2800" b="1" dirty="0" smtClean="0"/>
              <a:t>fiscal sobre a </a:t>
            </a:r>
            <a:r>
              <a:rPr lang="pt-BR" sz="2800" b="1" dirty="0"/>
              <a:t>desigualdade </a:t>
            </a:r>
            <a:endParaRPr lang="en-US" sz="2800" b="1" dirty="0" smtClean="0"/>
          </a:p>
          <a:p>
            <a:pPr lvl="2"/>
            <a:r>
              <a:rPr lang="en-US" sz="2400" dirty="0" err="1" smtClean="0"/>
              <a:t>Bastagli</a:t>
            </a:r>
            <a:r>
              <a:rPr lang="en-US" sz="2400" dirty="0" smtClean="0"/>
              <a:t> et al. (2012); Ball et al. (2013); </a:t>
            </a:r>
            <a:r>
              <a:rPr lang="en-US" sz="2400" dirty="0" err="1" smtClean="0"/>
              <a:t>Ostry</a:t>
            </a:r>
            <a:r>
              <a:rPr lang="en-US" sz="2400" dirty="0" smtClean="0"/>
              <a:t> et al. (2014)</a:t>
            </a:r>
          </a:p>
          <a:p>
            <a:pPr marL="457200" lvl="1" indent="-280988"/>
            <a:r>
              <a:rPr lang="en-US" sz="2800" b="1" dirty="0" err="1" smtClean="0"/>
              <a:t>Novos</a:t>
            </a:r>
            <a:r>
              <a:rPr lang="en-US" sz="2800" b="1" dirty="0" smtClean="0"/>
              <a:t> </a:t>
            </a:r>
            <a:r>
              <a:rPr lang="en-US" sz="2800" b="1" dirty="0" err="1" smtClean="0"/>
              <a:t>Multiplicadores</a:t>
            </a:r>
            <a:r>
              <a:rPr lang="en-US" sz="2800" b="1" dirty="0" smtClean="0"/>
              <a:t> </a:t>
            </a:r>
            <a:r>
              <a:rPr lang="en-US" sz="2800" b="1" dirty="0" err="1" smtClean="0"/>
              <a:t>Fiscais</a:t>
            </a:r>
            <a:endParaRPr lang="en-US" sz="2800" b="1" dirty="0" smtClean="0"/>
          </a:p>
          <a:p>
            <a:pPr marL="1168400" lvl="3" indent="-271463"/>
            <a:r>
              <a:rPr lang="en-US" sz="2200" dirty="0" err="1" smtClean="0"/>
              <a:t>Auerbach</a:t>
            </a:r>
            <a:r>
              <a:rPr lang="en-US" sz="2200" b="1" dirty="0" smtClean="0"/>
              <a:t> </a:t>
            </a:r>
            <a:r>
              <a:rPr lang="en-US" sz="2200" dirty="0" smtClean="0"/>
              <a:t>e</a:t>
            </a:r>
            <a:r>
              <a:rPr lang="en-US" sz="2200" b="1" dirty="0" smtClean="0"/>
              <a:t> </a:t>
            </a:r>
            <a:r>
              <a:rPr lang="pt-BR" sz="2400" dirty="0" err="1" smtClean="0"/>
              <a:t>Gorodnichenko</a:t>
            </a:r>
            <a:r>
              <a:rPr lang="pt-BR" sz="2400" dirty="0" smtClean="0"/>
              <a:t> (2012), </a:t>
            </a:r>
            <a:r>
              <a:rPr lang="en-US" sz="2400" dirty="0" smtClean="0"/>
              <a:t>Blanchard and Leigh </a:t>
            </a:r>
            <a:r>
              <a:rPr lang="en-US" sz="2400" dirty="0"/>
              <a:t>(2013)</a:t>
            </a:r>
            <a:endParaRPr lang="en-US" sz="2400" b="1" dirty="0" smtClean="0"/>
          </a:p>
          <a:p>
            <a:pPr marL="457200" lvl="1" indent="-280988"/>
            <a:r>
              <a:rPr lang="en-US" sz="2800" b="1" dirty="0" smtClean="0"/>
              <a:t>“Novo </a:t>
            </a:r>
            <a:r>
              <a:rPr lang="en-US" sz="2800" b="1" dirty="0" err="1" smtClean="0"/>
              <a:t>Fiscalismo</a:t>
            </a:r>
            <a:r>
              <a:rPr lang="en-US" sz="2800" b="1" dirty="0" smtClean="0"/>
              <a:t>”</a:t>
            </a:r>
          </a:p>
          <a:p>
            <a:pPr lvl="2"/>
            <a:r>
              <a:rPr lang="en-US" sz="2400" dirty="0"/>
              <a:t>Lavoie and </a:t>
            </a:r>
            <a:r>
              <a:rPr lang="en-US" sz="2400" dirty="0" err="1" smtClean="0"/>
              <a:t>Seccareccia</a:t>
            </a:r>
            <a:r>
              <a:rPr lang="en-US" sz="2400" dirty="0" smtClean="0"/>
              <a:t> (2017)</a:t>
            </a:r>
            <a:r>
              <a:rPr lang="pt-BR" sz="2400" dirty="0" smtClean="0">
                <a:effectLst/>
              </a:rPr>
              <a:t> </a:t>
            </a:r>
            <a:endParaRPr lang="pt-BR" sz="2400" b="1" dirty="0"/>
          </a:p>
          <a:p>
            <a:pPr marL="457200" lvl="1" indent="-280988"/>
            <a:r>
              <a:rPr lang="pt-BR" sz="2800" b="1" dirty="0"/>
              <a:t>Impacto Persistente da Expansão da </a:t>
            </a:r>
            <a:r>
              <a:rPr lang="pt-BR" sz="2800" b="1" dirty="0" smtClean="0"/>
              <a:t>demanda </a:t>
            </a:r>
            <a:r>
              <a:rPr lang="pt-BR" sz="2800" b="1" dirty="0"/>
              <a:t>Autônoma</a:t>
            </a:r>
            <a:endParaRPr lang="en-US" sz="2800" b="1" dirty="0"/>
          </a:p>
          <a:p>
            <a:pPr lvl="2"/>
            <a:r>
              <a:rPr lang="en-US" sz="2400" dirty="0" err="1"/>
              <a:t>Girardi</a:t>
            </a:r>
            <a:r>
              <a:rPr lang="en-US" sz="2400" dirty="0"/>
              <a:t>, </a:t>
            </a:r>
            <a:r>
              <a:rPr lang="en-US" sz="2400" dirty="0" err="1"/>
              <a:t>Meloni</a:t>
            </a:r>
            <a:r>
              <a:rPr lang="en-US" sz="2400" dirty="0"/>
              <a:t> and </a:t>
            </a:r>
            <a:r>
              <a:rPr lang="en-US" sz="2400" dirty="0" err="1"/>
              <a:t>Stirati</a:t>
            </a:r>
            <a:r>
              <a:rPr lang="en-US" sz="2400" dirty="0"/>
              <a:t> (2018) </a:t>
            </a:r>
          </a:p>
          <a:p>
            <a:pPr lvl="2"/>
            <a:endParaRPr lang="en-US" sz="2400" b="1" dirty="0" smtClean="0"/>
          </a:p>
          <a:p>
            <a:pPr lvl="1"/>
            <a:endParaRPr lang="en-US" sz="2800" dirty="0"/>
          </a:p>
        </p:txBody>
      </p:sp>
      <p:sp>
        <p:nvSpPr>
          <p:cNvPr id="4" name="Date Placeholder 3"/>
          <p:cNvSpPr>
            <a:spLocks noGrp="1"/>
          </p:cNvSpPr>
          <p:nvPr>
            <p:ph type="dt" sz="half" idx="10"/>
          </p:nvPr>
        </p:nvSpPr>
        <p:spPr/>
        <p:txBody>
          <a:bodyPr/>
          <a:lstStyle/>
          <a:p>
            <a:fld id="{88C1A9D1-DD5B-4101-8A21-4CC15F3CEBF0}" type="datetime1">
              <a:rPr lang="pt-BR" smtClean="0"/>
              <a:t>27/11/19</a:t>
            </a:fld>
            <a:endParaRPr lang="en-US"/>
          </a:p>
        </p:txBody>
      </p:sp>
      <p:sp>
        <p:nvSpPr>
          <p:cNvPr id="5" name="Footer Placeholder 4"/>
          <p:cNvSpPr>
            <a:spLocks noGrp="1"/>
          </p:cNvSpPr>
          <p:nvPr>
            <p:ph type="ftr" sz="quarter" idx="11"/>
          </p:nvPr>
        </p:nvSpPr>
        <p:spPr/>
        <p:txBody>
          <a:bodyPr/>
          <a:lstStyle/>
          <a:p>
            <a:r>
              <a:rPr lang="en-US" smtClean="0"/>
              <a:t>Esther Dweck</a:t>
            </a:r>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24</a:t>
            </a:fld>
            <a:endParaRPr lang="en-US"/>
          </a:p>
        </p:txBody>
      </p:sp>
    </p:spTree>
    <p:extLst>
      <p:ext uri="{BB962C8B-B14F-4D97-AF65-F5344CB8AC3E}">
        <p14:creationId xmlns:p14="http://schemas.microsoft.com/office/powerpoint/2010/main" val="3479736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a:t>Estratégia de Desenvolvimento</a:t>
            </a:r>
            <a:endParaRPr lang="en-US" dirty="0"/>
          </a:p>
        </p:txBody>
      </p:sp>
      <p:sp>
        <p:nvSpPr>
          <p:cNvPr id="3" name="Espaço Reservado para Conteúdo 2"/>
          <p:cNvSpPr>
            <a:spLocks noGrp="1"/>
          </p:cNvSpPr>
          <p:nvPr>
            <p:ph idx="1"/>
          </p:nvPr>
        </p:nvSpPr>
        <p:spPr>
          <a:xfrm>
            <a:off x="140955" y="1033858"/>
            <a:ext cx="8826500" cy="5232400"/>
          </a:xfrm>
        </p:spPr>
        <p:txBody>
          <a:bodyPr>
            <a:noAutofit/>
          </a:bodyPr>
          <a:lstStyle/>
          <a:p>
            <a:pPr marL="0" indent="0" algn="just">
              <a:spcBef>
                <a:spcPts val="600"/>
              </a:spcBef>
              <a:buNone/>
            </a:pPr>
            <a:r>
              <a:rPr lang="pt-BR" dirty="0"/>
              <a:t>A </a:t>
            </a:r>
            <a:r>
              <a:rPr lang="pt-BR" b="1" dirty="0"/>
              <a:t>manutenção do desenvolvimento econômico brasileiro depende </a:t>
            </a:r>
            <a:r>
              <a:rPr lang="pt-BR" dirty="0"/>
              <a:t>da condução deliberada por governos e atores sociais de um padrão de desenvolvimento viável, dados os condicionantes do cenário internacional. </a:t>
            </a:r>
          </a:p>
          <a:p>
            <a:pPr marL="0" indent="0" algn="just">
              <a:spcBef>
                <a:spcPts val="600"/>
              </a:spcBef>
              <a:buNone/>
            </a:pPr>
            <a:r>
              <a:rPr lang="pt-BR" dirty="0"/>
              <a:t>É necessário: </a:t>
            </a:r>
          </a:p>
          <a:p>
            <a:pPr marL="274638" lvl="1" indent="-182563">
              <a:spcBef>
                <a:spcPts val="600"/>
              </a:spcBef>
            </a:pPr>
            <a:r>
              <a:rPr lang="pt-BR" sz="2800" b="1" dirty="0"/>
              <a:t>No plano doméstico</a:t>
            </a:r>
            <a:r>
              <a:rPr lang="pt-BR" sz="2800" dirty="0"/>
              <a:t>: </a:t>
            </a:r>
            <a:r>
              <a:rPr lang="pt-BR" sz="2800" b="1" dirty="0"/>
              <a:t>dar sustentabilidade ao crescimento</a:t>
            </a:r>
            <a:r>
              <a:rPr lang="pt-BR" sz="2800" dirty="0"/>
              <a:t>, tanto no sentido de sua manutenção em longo prazo, quanto em relação à não dilapidação do patrimônio ambiental </a:t>
            </a:r>
          </a:p>
          <a:p>
            <a:pPr marL="274638" lvl="1" indent="-182563">
              <a:spcBef>
                <a:spcPts val="600"/>
              </a:spcBef>
            </a:pPr>
            <a:r>
              <a:rPr lang="pt-BR" sz="2800" b="1" dirty="0"/>
              <a:t>No plano internacional</a:t>
            </a:r>
            <a:r>
              <a:rPr lang="pt-BR" sz="2800" dirty="0"/>
              <a:t>: lidar com os desdobramentos da nova divisão internacional do trabalho e da liberalização financeira</a:t>
            </a:r>
          </a:p>
        </p:txBody>
      </p:sp>
      <p:sp>
        <p:nvSpPr>
          <p:cNvPr id="4" name="Espaço Reservado para Rodapé 3"/>
          <p:cNvSpPr>
            <a:spLocks noGrp="1"/>
          </p:cNvSpPr>
          <p:nvPr>
            <p:ph type="ftr" sz="quarter" idx="11"/>
          </p:nvPr>
        </p:nvSpPr>
        <p:spPr/>
        <p:txBody>
          <a:bodyPr/>
          <a:lstStyle/>
          <a:p>
            <a:r>
              <a:rPr lang="en-US"/>
              <a:t>Esther Dweck</a:t>
            </a:r>
          </a:p>
        </p:txBody>
      </p:sp>
      <p:sp>
        <p:nvSpPr>
          <p:cNvPr id="5" name="Date Placeholder 4"/>
          <p:cNvSpPr>
            <a:spLocks noGrp="1"/>
          </p:cNvSpPr>
          <p:nvPr>
            <p:ph type="dt" sz="half" idx="10"/>
          </p:nvPr>
        </p:nvSpPr>
        <p:spPr/>
        <p:txBody>
          <a:bodyPr/>
          <a:lstStyle/>
          <a:p>
            <a:fld id="{16CC7BE0-C71A-1946-806D-6B18D1CE8EDC}"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25</a:t>
            </a:fld>
            <a:endParaRPr lang="en-US"/>
          </a:p>
        </p:txBody>
      </p:sp>
    </p:spTree>
    <p:extLst>
      <p:ext uri="{BB962C8B-B14F-4D97-AF65-F5344CB8AC3E}">
        <p14:creationId xmlns:p14="http://schemas.microsoft.com/office/powerpoint/2010/main" val="2626567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Instrumentos</a:t>
            </a:r>
            <a:r>
              <a:rPr lang="en-US" b="1" dirty="0"/>
              <a:t> de </a:t>
            </a:r>
            <a:r>
              <a:rPr lang="en-US" b="1" dirty="0" err="1"/>
              <a:t>Desenvolvimento</a:t>
            </a:r>
            <a:r>
              <a:rPr lang="en-US" b="1" dirty="0"/>
              <a:t> </a:t>
            </a:r>
            <a:r>
              <a:rPr lang="en-US" b="1" dirty="0" err="1"/>
              <a:t>Inclusivo</a:t>
            </a:r>
            <a:r>
              <a:rPr lang="en-US" b="1" dirty="0"/>
              <a:t> e </a:t>
            </a:r>
            <a:r>
              <a:rPr lang="en-US" b="1" dirty="0" err="1" smtClean="0"/>
              <a:t>Soberano</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Breve</a:t>
            </a:r>
            <a:r>
              <a:rPr lang="en-US" dirty="0" smtClean="0"/>
              <a:t> </a:t>
            </a:r>
            <a:r>
              <a:rPr lang="en-US" dirty="0" err="1" smtClean="0"/>
              <a:t>histórico</a:t>
            </a:r>
            <a:r>
              <a:rPr lang="en-US" dirty="0" smtClean="0"/>
              <a:t> dos </a:t>
            </a:r>
            <a:r>
              <a:rPr lang="en-US" dirty="0" err="1" smtClean="0"/>
              <a:t>Instrumentos</a:t>
            </a:r>
            <a:r>
              <a:rPr lang="en-US" dirty="0" smtClean="0"/>
              <a:t> </a:t>
            </a:r>
            <a:r>
              <a:rPr lang="en-US" dirty="0" err="1" smtClean="0"/>
              <a:t>Brasileiros</a:t>
            </a:r>
            <a:endParaRPr lang="en-US" dirty="0" smtClean="0"/>
          </a:p>
          <a:p>
            <a:r>
              <a:rPr lang="en-US" dirty="0" err="1" smtClean="0"/>
              <a:t>Universidades</a:t>
            </a:r>
            <a:r>
              <a:rPr lang="en-US" dirty="0" smtClean="0"/>
              <a:t> </a:t>
            </a:r>
            <a:r>
              <a:rPr lang="es-ES_tradnl" dirty="0" smtClean="0"/>
              <a:t>e </a:t>
            </a:r>
            <a:r>
              <a:rPr lang="es-ES_tradnl" dirty="0" err="1" smtClean="0"/>
              <a:t>Instituições</a:t>
            </a:r>
            <a:r>
              <a:rPr lang="es-ES_tradnl" dirty="0" smtClean="0"/>
              <a:t> de </a:t>
            </a:r>
            <a:r>
              <a:rPr lang="es-ES_tradnl" dirty="0" err="1" smtClean="0"/>
              <a:t>Ciência</a:t>
            </a:r>
            <a:r>
              <a:rPr lang="es-ES_tradnl" dirty="0" smtClean="0"/>
              <a:t> e </a:t>
            </a:r>
            <a:r>
              <a:rPr lang="es-ES_tradnl" dirty="0" err="1" smtClean="0"/>
              <a:t>Tecnologia</a:t>
            </a:r>
            <a:endParaRPr lang="en-US" dirty="0" smtClean="0"/>
          </a:p>
          <a:p>
            <a:r>
              <a:rPr lang="en-US" dirty="0" err="1" smtClean="0"/>
              <a:t>Processo</a:t>
            </a:r>
            <a:r>
              <a:rPr lang="en-US" dirty="0" smtClean="0"/>
              <a:t> de </a:t>
            </a:r>
            <a:r>
              <a:rPr lang="en-US" dirty="0" err="1" smtClean="0"/>
              <a:t>Industrialização</a:t>
            </a:r>
            <a:r>
              <a:rPr lang="en-US" dirty="0" smtClean="0"/>
              <a:t> </a:t>
            </a:r>
            <a:r>
              <a:rPr lang="en-US" dirty="0" err="1" smtClean="0"/>
              <a:t>orientado</a:t>
            </a:r>
            <a:r>
              <a:rPr lang="en-US" dirty="0" smtClean="0"/>
              <a:t> </a:t>
            </a:r>
            <a:r>
              <a:rPr lang="en-US" dirty="0" err="1" smtClean="0"/>
              <a:t>pelo</a:t>
            </a:r>
            <a:r>
              <a:rPr lang="en-US" dirty="0" smtClean="0"/>
              <a:t> Estado</a:t>
            </a:r>
          </a:p>
          <a:p>
            <a:r>
              <a:rPr lang="en-US" dirty="0" err="1" smtClean="0"/>
              <a:t>Legislação</a:t>
            </a:r>
            <a:r>
              <a:rPr lang="en-US" dirty="0" smtClean="0"/>
              <a:t> </a:t>
            </a:r>
            <a:r>
              <a:rPr lang="en-US" dirty="0" err="1" smtClean="0"/>
              <a:t>Trabalhista</a:t>
            </a:r>
            <a:r>
              <a:rPr lang="en-US" dirty="0" smtClean="0"/>
              <a:t> </a:t>
            </a:r>
            <a:r>
              <a:rPr lang="mr-IN" dirty="0" smtClean="0"/>
              <a:t>–</a:t>
            </a:r>
            <a:r>
              <a:rPr lang="en-US" dirty="0" smtClean="0"/>
              <a:t> </a:t>
            </a:r>
            <a:r>
              <a:rPr lang="en-US" dirty="0" err="1" smtClean="0"/>
              <a:t>elementos</a:t>
            </a:r>
            <a:r>
              <a:rPr lang="en-US" dirty="0" smtClean="0"/>
              <a:t> </a:t>
            </a:r>
            <a:r>
              <a:rPr lang="en-US" dirty="0" err="1" smtClean="0"/>
              <a:t>sociais</a:t>
            </a:r>
            <a:endParaRPr lang="en-US" dirty="0" smtClean="0"/>
          </a:p>
          <a:p>
            <a:r>
              <a:rPr lang="en-US" dirty="0" err="1" smtClean="0"/>
              <a:t>Estatais</a:t>
            </a:r>
            <a:r>
              <a:rPr lang="en-US" dirty="0" smtClean="0"/>
              <a:t> </a:t>
            </a:r>
            <a:r>
              <a:rPr lang="mr-IN" dirty="0" smtClean="0"/>
              <a:t>–</a:t>
            </a:r>
            <a:r>
              <a:rPr lang="en-US" dirty="0" smtClean="0"/>
              <a:t> </a:t>
            </a:r>
            <a:r>
              <a:rPr lang="en-US" dirty="0" err="1" smtClean="0"/>
              <a:t>tripé</a:t>
            </a:r>
            <a:r>
              <a:rPr lang="en-US" dirty="0" smtClean="0"/>
              <a:t> com </a:t>
            </a:r>
            <a:r>
              <a:rPr lang="en-US" dirty="0" err="1" smtClean="0"/>
              <a:t>multinacionais</a:t>
            </a:r>
            <a:r>
              <a:rPr lang="en-US" dirty="0" smtClean="0"/>
              <a:t> e </a:t>
            </a:r>
            <a:r>
              <a:rPr lang="en-US" dirty="0" err="1" smtClean="0"/>
              <a:t>empresas</a:t>
            </a:r>
            <a:r>
              <a:rPr lang="en-US" dirty="0" smtClean="0"/>
              <a:t> </a:t>
            </a:r>
            <a:r>
              <a:rPr lang="en-US" dirty="0" err="1" smtClean="0"/>
              <a:t>privadas</a:t>
            </a:r>
            <a:endParaRPr lang="en-US" dirty="0" smtClean="0"/>
          </a:p>
          <a:p>
            <a:r>
              <a:rPr lang="en-US" dirty="0" err="1" smtClean="0"/>
              <a:t>Bancos</a:t>
            </a:r>
            <a:r>
              <a:rPr lang="en-US" dirty="0" smtClean="0"/>
              <a:t> </a:t>
            </a:r>
            <a:r>
              <a:rPr lang="en-US" dirty="0" err="1" smtClean="0"/>
              <a:t>Públicos</a:t>
            </a:r>
            <a:r>
              <a:rPr lang="en-US" dirty="0" smtClean="0"/>
              <a:t> e </a:t>
            </a:r>
            <a:r>
              <a:rPr lang="en-US" dirty="0" err="1" smtClean="0"/>
              <a:t>Fundos</a:t>
            </a:r>
            <a:r>
              <a:rPr lang="en-US" dirty="0" smtClean="0"/>
              <a:t> </a:t>
            </a:r>
            <a:r>
              <a:rPr lang="en-US" dirty="0" err="1" smtClean="0"/>
              <a:t>Públicos</a:t>
            </a:r>
            <a:r>
              <a:rPr lang="en-US" dirty="0" smtClean="0"/>
              <a:t> </a:t>
            </a:r>
            <a:r>
              <a:rPr lang="mr-IN" dirty="0" smtClean="0"/>
              <a:t>–</a:t>
            </a:r>
            <a:r>
              <a:rPr lang="en-US" dirty="0" smtClean="0"/>
              <a:t> </a:t>
            </a:r>
            <a:r>
              <a:rPr lang="en-US" dirty="0" err="1" smtClean="0"/>
              <a:t>financiamento</a:t>
            </a:r>
            <a:r>
              <a:rPr lang="en-US" dirty="0" smtClean="0"/>
              <a:t> do </a:t>
            </a:r>
            <a:r>
              <a:rPr lang="en-US" dirty="0" err="1" smtClean="0"/>
              <a:t>desenvolvimento</a:t>
            </a:r>
            <a:endParaRPr lang="en-US" dirty="0" smtClean="0"/>
          </a:p>
          <a:p>
            <a:r>
              <a:rPr lang="en-US" dirty="0" err="1" smtClean="0"/>
              <a:t>Constituição</a:t>
            </a:r>
            <a:r>
              <a:rPr lang="en-US" dirty="0" smtClean="0"/>
              <a:t> Federal 1988 </a:t>
            </a:r>
            <a:r>
              <a:rPr lang="mr-IN" dirty="0" smtClean="0"/>
              <a:t>–</a:t>
            </a:r>
            <a:r>
              <a:rPr lang="en-US" dirty="0" smtClean="0"/>
              <a:t> </a:t>
            </a:r>
            <a:r>
              <a:rPr lang="en-US" dirty="0" err="1" smtClean="0"/>
              <a:t>Instrumentos</a:t>
            </a:r>
            <a:r>
              <a:rPr lang="en-US" dirty="0" smtClean="0"/>
              <a:t> </a:t>
            </a:r>
            <a:r>
              <a:rPr lang="en-US" dirty="0" err="1" smtClean="0"/>
              <a:t>Inclusivos</a:t>
            </a:r>
            <a:endParaRPr lang="en-US" dirty="0" smtClean="0"/>
          </a:p>
          <a:p>
            <a:r>
              <a:rPr lang="en-US" dirty="0" err="1" smtClean="0"/>
              <a:t>Modernização</a:t>
            </a:r>
            <a:r>
              <a:rPr lang="en-US" dirty="0" smtClean="0"/>
              <a:t> e </a:t>
            </a:r>
            <a:r>
              <a:rPr lang="en-US" dirty="0" err="1" smtClean="0"/>
              <a:t>Profissionalização</a:t>
            </a:r>
            <a:r>
              <a:rPr lang="en-US" dirty="0" smtClean="0"/>
              <a:t> do Estado </a:t>
            </a:r>
            <a:r>
              <a:rPr lang="en-US" dirty="0" err="1" smtClean="0"/>
              <a:t>Brasileiro</a:t>
            </a:r>
            <a:endParaRPr lang="en-US" dirty="0"/>
          </a:p>
        </p:txBody>
      </p:sp>
      <p:sp>
        <p:nvSpPr>
          <p:cNvPr id="4" name="Date Placeholder 3"/>
          <p:cNvSpPr>
            <a:spLocks noGrp="1"/>
          </p:cNvSpPr>
          <p:nvPr>
            <p:ph type="dt" sz="half" idx="10"/>
          </p:nvPr>
        </p:nvSpPr>
        <p:spPr/>
        <p:txBody>
          <a:bodyPr/>
          <a:lstStyle/>
          <a:p>
            <a:fld id="{BC7D8EFF-681F-9847-8C2B-36D0AD726F9D}" type="datetime1">
              <a:rPr lang="pt-BR" smtClean="0"/>
              <a:t>27/11/19</a:t>
            </a:fld>
            <a:endParaRPr lang="en-US"/>
          </a:p>
        </p:txBody>
      </p:sp>
      <p:sp>
        <p:nvSpPr>
          <p:cNvPr id="5" name="Footer Placeholder 4"/>
          <p:cNvSpPr>
            <a:spLocks noGrp="1"/>
          </p:cNvSpPr>
          <p:nvPr>
            <p:ph type="ftr" sz="quarter" idx="11"/>
          </p:nvPr>
        </p:nvSpPr>
        <p:spPr/>
        <p:txBody>
          <a:bodyPr/>
          <a:lstStyle/>
          <a:p>
            <a:r>
              <a:rPr lang="en-US" smtClean="0"/>
              <a:t>Esther Dweck</a:t>
            </a:r>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26</a:t>
            </a:fld>
            <a:endParaRPr lang="en-US"/>
          </a:p>
        </p:txBody>
      </p:sp>
    </p:spTree>
    <p:extLst>
      <p:ext uri="{BB962C8B-B14F-4D97-AF65-F5344CB8AC3E}">
        <p14:creationId xmlns:p14="http://schemas.microsoft.com/office/powerpoint/2010/main" val="201220358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Estratégia de Desenvolvimento</a:t>
            </a:r>
            <a:endParaRPr lang="pt-BR" dirty="0"/>
          </a:p>
        </p:txBody>
      </p:sp>
      <p:sp>
        <p:nvSpPr>
          <p:cNvPr id="31746" name="Espaço Reservado para Conteúdo 4"/>
          <p:cNvSpPr>
            <a:spLocks noGrp="1"/>
          </p:cNvSpPr>
          <p:nvPr>
            <p:ph idx="1"/>
          </p:nvPr>
        </p:nvSpPr>
        <p:spPr/>
        <p:txBody>
          <a:bodyPr/>
          <a:lstStyle/>
          <a:p>
            <a:pPr marL="0" indent="0" algn="ctr">
              <a:buFontTx/>
              <a:buNone/>
            </a:pPr>
            <a:r>
              <a:rPr lang="pt-BR" altLang="pt-BR" sz="3200" dirty="0">
                <a:latin typeface="Calibri" pitchFamily="34" charset="0"/>
                <a:cs typeface="Calibri" pitchFamily="34" charset="0"/>
              </a:rPr>
              <a:t>Não existe apenas uma </a:t>
            </a:r>
            <a:r>
              <a:rPr lang="pt-BR" altLang="pt-BR" sz="3200" b="1" dirty="0">
                <a:latin typeface="Calibri" pitchFamily="34" charset="0"/>
                <a:cs typeface="Calibri" pitchFamily="34" charset="0"/>
              </a:rPr>
              <a:t>relação de mão dupla entre o Estado e as classes sociais e grupos de interesses no país</a:t>
            </a:r>
            <a:r>
              <a:rPr lang="pt-BR" altLang="pt-BR" sz="3200" dirty="0">
                <a:latin typeface="Calibri" pitchFamily="34" charset="0"/>
                <a:cs typeface="Calibri" pitchFamily="34" charset="0"/>
              </a:rPr>
              <a:t>, que </a:t>
            </a:r>
            <a:r>
              <a:rPr lang="pt-BR" altLang="pt-BR" sz="3200" b="1" dirty="0">
                <a:latin typeface="Calibri" pitchFamily="34" charset="0"/>
                <a:cs typeface="Calibri" pitchFamily="34" charset="0"/>
              </a:rPr>
              <a:t>limita e condiciona as estratégias de desenvolvimento</a:t>
            </a:r>
            <a:r>
              <a:rPr lang="pt-BR" altLang="pt-BR" sz="3200" dirty="0">
                <a:latin typeface="Calibri" pitchFamily="34" charset="0"/>
                <a:cs typeface="Calibri" pitchFamily="34" charset="0"/>
              </a:rPr>
              <a:t>, </a:t>
            </a:r>
          </a:p>
          <a:p>
            <a:pPr marL="0" indent="0" algn="ctr">
              <a:buFontTx/>
              <a:buNone/>
            </a:pPr>
            <a:r>
              <a:rPr lang="pt-BR" altLang="pt-BR" sz="3200" dirty="0">
                <a:latin typeface="Calibri" pitchFamily="34" charset="0"/>
                <a:cs typeface="Calibri" pitchFamily="34" charset="0"/>
              </a:rPr>
              <a:t>mas também </a:t>
            </a:r>
            <a:r>
              <a:rPr lang="pt-BR" altLang="pt-BR" sz="3200" b="1" dirty="0">
                <a:latin typeface="Calibri" pitchFamily="34" charset="0"/>
                <a:cs typeface="Calibri" pitchFamily="34" charset="0"/>
              </a:rPr>
              <a:t>uma relação política entre Estados territoriais, </a:t>
            </a:r>
            <a:r>
              <a:rPr lang="pt-BR" altLang="pt-BR" sz="3200" dirty="0">
                <a:latin typeface="Calibri" pitchFamily="34" charset="0"/>
                <a:cs typeface="Calibri" pitchFamily="34" charset="0"/>
              </a:rPr>
              <a:t>o que leva, nos exames sobre as trajetórias nacionais de desenvolvimento, a um necessário diálogo com as questões examinadas na economia política internacional.</a:t>
            </a:r>
          </a:p>
          <a:p>
            <a:pPr marL="0" indent="0" algn="ctr">
              <a:buFontTx/>
              <a:buNone/>
            </a:pPr>
            <a:r>
              <a:rPr lang="pt-BR" altLang="pt-BR" sz="3200" dirty="0">
                <a:latin typeface="Calibri" pitchFamily="34" charset="0"/>
                <a:cs typeface="Calibri" pitchFamily="34" charset="0"/>
              </a:rPr>
              <a:t>(Medeiros, 2010)</a:t>
            </a:r>
          </a:p>
        </p:txBody>
      </p:sp>
      <p:sp>
        <p:nvSpPr>
          <p:cNvPr id="3" name="Date Placeholder 2"/>
          <p:cNvSpPr>
            <a:spLocks noGrp="1"/>
          </p:cNvSpPr>
          <p:nvPr>
            <p:ph type="dt" sz="half" idx="10"/>
          </p:nvPr>
        </p:nvSpPr>
        <p:spPr/>
        <p:txBody>
          <a:bodyPr/>
          <a:lstStyle/>
          <a:p>
            <a:fld id="{2BDB1105-8ABD-DB43-B6B3-92500BE8ED66}" type="datetime1">
              <a:rPr lang="pt-BR" smtClean="0"/>
              <a:t>27/11/19</a:t>
            </a:fld>
            <a:endParaRPr lang="en-US"/>
          </a:p>
        </p:txBody>
      </p:sp>
      <p:sp>
        <p:nvSpPr>
          <p:cNvPr id="4" name="Footer Placeholder 3"/>
          <p:cNvSpPr>
            <a:spLocks noGrp="1"/>
          </p:cNvSpPr>
          <p:nvPr>
            <p:ph type="ftr" sz="quarter" idx="11"/>
          </p:nvPr>
        </p:nvSpPr>
        <p:spPr/>
        <p:txBody>
          <a:bodyPr/>
          <a:lstStyle/>
          <a:p>
            <a:r>
              <a:rPr lang="en-US" smtClean="0"/>
              <a:t>Esther Dweck</a:t>
            </a:r>
            <a:endParaRPr lang="en-US"/>
          </a:p>
        </p:txBody>
      </p:sp>
      <p:sp>
        <p:nvSpPr>
          <p:cNvPr id="5" name="Slide Number Placeholder 4"/>
          <p:cNvSpPr>
            <a:spLocks noGrp="1"/>
          </p:cNvSpPr>
          <p:nvPr>
            <p:ph type="sldNum" sz="quarter" idx="12"/>
          </p:nvPr>
        </p:nvSpPr>
        <p:spPr/>
        <p:txBody>
          <a:bodyPr/>
          <a:lstStyle/>
          <a:p>
            <a:fld id="{E729977F-0734-DF4F-A459-D9D2581E7D6D}" type="slidenum">
              <a:rPr lang="en-US" smtClean="0"/>
              <a:t>27</a:t>
            </a:fld>
            <a:endParaRPr lang="en-US"/>
          </a:p>
        </p:txBody>
      </p:sp>
    </p:spTree>
    <p:extLst>
      <p:ext uri="{BB962C8B-B14F-4D97-AF65-F5344CB8AC3E}">
        <p14:creationId xmlns:p14="http://schemas.microsoft.com/office/powerpoint/2010/main" val="191020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a:t>
            </a:r>
            <a:r>
              <a:rPr lang="pt-BR" dirty="0" err="1"/>
              <a:t>Made</a:t>
            </a:r>
            <a:r>
              <a:rPr lang="pt-BR" dirty="0"/>
              <a:t> in China 2025” (MIC2025) </a:t>
            </a:r>
          </a:p>
        </p:txBody>
      </p:sp>
      <p:sp>
        <p:nvSpPr>
          <p:cNvPr id="3" name="Content Placeholder 2"/>
          <p:cNvSpPr>
            <a:spLocks noGrp="1"/>
          </p:cNvSpPr>
          <p:nvPr>
            <p:ph idx="1"/>
          </p:nvPr>
        </p:nvSpPr>
        <p:spPr>
          <a:xfrm>
            <a:off x="77196" y="1002060"/>
            <a:ext cx="8826500" cy="5339734"/>
          </a:xfrm>
        </p:spPr>
        <p:txBody>
          <a:bodyPr>
            <a:normAutofit fontScale="85000" lnSpcReduction="20000"/>
          </a:bodyPr>
          <a:lstStyle/>
          <a:p>
            <a:r>
              <a:rPr lang="pt-BR" dirty="0" smtClean="0"/>
              <a:t>principal </a:t>
            </a:r>
            <a:r>
              <a:rPr lang="pt-BR" dirty="0"/>
              <a:t>iniciativa de política industrial para tornar a China uma líder global nas principais indústrias do </a:t>
            </a:r>
            <a:r>
              <a:rPr lang="pt-BR" dirty="0" smtClean="0"/>
              <a:t>futuro </a:t>
            </a:r>
            <a:endParaRPr lang="pt-BR" dirty="0"/>
          </a:p>
          <a:p>
            <a:r>
              <a:rPr lang="pt-BR" dirty="0"/>
              <a:t>a substituição de tecnologia estrangeira por inovação desenvolvida no </a:t>
            </a:r>
            <a:r>
              <a:rPr lang="pt-BR" dirty="0" smtClean="0"/>
              <a:t>País</a:t>
            </a:r>
            <a:endParaRPr lang="pt-BR" dirty="0"/>
          </a:p>
          <a:p>
            <a:r>
              <a:rPr lang="pt-BR" dirty="0"/>
              <a:t>Projeto de Pesquisa </a:t>
            </a:r>
            <a:r>
              <a:rPr lang="pt-BR" dirty="0" smtClean="0"/>
              <a:t>“Manufacturing </a:t>
            </a:r>
            <a:r>
              <a:rPr lang="pt-BR" dirty="0"/>
              <a:t>Power </a:t>
            </a:r>
            <a:r>
              <a:rPr lang="pt-BR" dirty="0" err="1" smtClean="0"/>
              <a:t>Strategy</a:t>
            </a:r>
            <a:r>
              <a:rPr lang="pt-BR" dirty="0" smtClean="0"/>
              <a:t>” </a:t>
            </a:r>
            <a:r>
              <a:rPr lang="pt-BR" dirty="0"/>
              <a:t>– o MIIT trabalhou com 20 agências governamentais durante dois anos e meio, com a contribuição de 150 especialistas da Academia Chinesa de Engenharia (CAE), para formular um plano estratégico de longo prazo para transformar a indústria manufatureira </a:t>
            </a:r>
            <a:r>
              <a:rPr lang="pt-BR" dirty="0" smtClean="0"/>
              <a:t>chinesa</a:t>
            </a:r>
            <a:endParaRPr lang="pt-BR" dirty="0"/>
          </a:p>
          <a:p>
            <a:r>
              <a:rPr lang="pt-BR" dirty="0" smtClean="0"/>
              <a:t>os </a:t>
            </a:r>
            <a:r>
              <a:rPr lang="pt-BR" dirty="0"/>
              <a:t>princípios orientadores do </a:t>
            </a:r>
            <a:r>
              <a:rPr lang="pt-BR" dirty="0" smtClean="0"/>
              <a:t>MIC2025:</a:t>
            </a:r>
          </a:p>
          <a:p>
            <a:pPr lvl="1"/>
            <a:r>
              <a:rPr lang="pt-BR" dirty="0" smtClean="0"/>
              <a:t>apoiar </a:t>
            </a:r>
            <a:r>
              <a:rPr lang="pt-BR" dirty="0"/>
              <a:t>a </a:t>
            </a:r>
            <a:r>
              <a:rPr lang="pt-BR" dirty="0" smtClean="0"/>
              <a:t>inovação </a:t>
            </a:r>
          </a:p>
          <a:p>
            <a:pPr lvl="1"/>
            <a:r>
              <a:rPr lang="pt-BR" dirty="0" smtClean="0"/>
              <a:t>enfatizar </a:t>
            </a:r>
            <a:r>
              <a:rPr lang="pt-BR" dirty="0"/>
              <a:t>a qualidade sobre a quantidade, </a:t>
            </a:r>
            <a:endParaRPr lang="pt-BR" dirty="0" smtClean="0"/>
          </a:p>
          <a:p>
            <a:pPr lvl="1"/>
            <a:r>
              <a:rPr lang="pt-BR" dirty="0" smtClean="0"/>
              <a:t>tornar </a:t>
            </a:r>
            <a:r>
              <a:rPr lang="pt-BR" dirty="0"/>
              <a:t>o desenvolvimento </a:t>
            </a:r>
            <a:r>
              <a:rPr lang="pt-BR" dirty="0" smtClean="0"/>
              <a:t>ecológico </a:t>
            </a:r>
          </a:p>
          <a:p>
            <a:pPr lvl="1"/>
            <a:r>
              <a:rPr lang="pt-BR" dirty="0" smtClean="0"/>
              <a:t>otimizar </a:t>
            </a:r>
            <a:r>
              <a:rPr lang="pt-BR" dirty="0"/>
              <a:t>a estrutura da indústria </a:t>
            </a:r>
            <a:r>
              <a:rPr lang="pt-BR" dirty="0" smtClean="0"/>
              <a:t>chinesa </a:t>
            </a:r>
          </a:p>
          <a:p>
            <a:pPr lvl="1"/>
            <a:r>
              <a:rPr lang="pt-BR" dirty="0" smtClean="0"/>
              <a:t>fortalecer </a:t>
            </a:r>
            <a:r>
              <a:rPr lang="pt-BR" dirty="0"/>
              <a:t>o talento humano</a:t>
            </a:r>
          </a:p>
        </p:txBody>
      </p:sp>
      <p:sp>
        <p:nvSpPr>
          <p:cNvPr id="5" name="Date Placeholder 4"/>
          <p:cNvSpPr>
            <a:spLocks noGrp="1"/>
          </p:cNvSpPr>
          <p:nvPr>
            <p:ph type="dt" sz="half" idx="10"/>
          </p:nvPr>
        </p:nvSpPr>
        <p:spPr/>
        <p:txBody>
          <a:bodyPr/>
          <a:lstStyle/>
          <a:p>
            <a:fld id="{534246E8-A6E7-774D-B24E-71249D4A96A1}" type="datetime1">
              <a:rPr lang="pt-BR" smtClean="0"/>
              <a:t>27/11/19</a:t>
            </a:fld>
            <a:endParaRPr lang="en-US"/>
          </a:p>
        </p:txBody>
      </p:sp>
      <p:sp>
        <p:nvSpPr>
          <p:cNvPr id="4" name="Footer Placeholder 3"/>
          <p:cNvSpPr>
            <a:spLocks noGrp="1"/>
          </p:cNvSpPr>
          <p:nvPr>
            <p:ph type="ftr" sz="quarter" idx="11"/>
          </p:nvPr>
        </p:nvSpPr>
        <p:spPr/>
        <p:txBody>
          <a:bodyPr/>
          <a:lstStyle/>
          <a:p>
            <a:r>
              <a:rPr lang="en-US" smtClean="0"/>
              <a:t>Esther Dweck</a:t>
            </a:r>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28</a:t>
            </a:fld>
            <a:endParaRPr lang="en-US"/>
          </a:p>
        </p:txBody>
      </p:sp>
      <p:sp>
        <p:nvSpPr>
          <p:cNvPr id="8" name="TextBox 7"/>
          <p:cNvSpPr txBox="1"/>
          <p:nvPr/>
        </p:nvSpPr>
        <p:spPr>
          <a:xfrm>
            <a:off x="0" y="6118780"/>
            <a:ext cx="8701320" cy="338554"/>
          </a:xfrm>
          <a:prstGeom prst="rect">
            <a:avLst/>
          </a:prstGeom>
          <a:noFill/>
        </p:spPr>
        <p:txBody>
          <a:bodyPr wrap="none" rtlCol="0">
            <a:spAutoFit/>
          </a:bodyPr>
          <a:lstStyle/>
          <a:p>
            <a:r>
              <a:rPr lang="en-US" sz="1600" dirty="0" err="1" smtClean="0"/>
              <a:t>Fonte</a:t>
            </a:r>
            <a:r>
              <a:rPr lang="en-US" sz="1600" dirty="0" smtClean="0"/>
              <a:t>: </a:t>
            </a:r>
            <a:r>
              <a:rPr lang="en-US" sz="1600" dirty="0" err="1" smtClean="0"/>
              <a:t>Marcato</a:t>
            </a:r>
            <a:r>
              <a:rPr lang="en-US" sz="1600" dirty="0" smtClean="0"/>
              <a:t>, M. B. (2019) “</a:t>
            </a:r>
            <a:r>
              <a:rPr lang="pt-BR" sz="1600" dirty="0" err="1" smtClean="0"/>
              <a:t>Made</a:t>
            </a:r>
            <a:r>
              <a:rPr lang="pt-BR" sz="1600" dirty="0" smtClean="0"/>
              <a:t> </a:t>
            </a:r>
            <a:r>
              <a:rPr lang="pt-BR" sz="1600" dirty="0"/>
              <a:t>in China 2025 </a:t>
            </a:r>
            <a:r>
              <a:rPr lang="pt-BR" sz="1600" dirty="0" err="1"/>
              <a:t>amid</a:t>
            </a:r>
            <a:r>
              <a:rPr lang="pt-BR" sz="1600" dirty="0"/>
              <a:t> </a:t>
            </a:r>
            <a:r>
              <a:rPr lang="pt-BR" sz="1600" dirty="0" err="1"/>
              <a:t>hyperglobalization</a:t>
            </a:r>
            <a:r>
              <a:rPr lang="pt-BR" sz="1600" dirty="0"/>
              <a:t>: </a:t>
            </a:r>
            <a:r>
              <a:rPr lang="pt-BR" sz="1600" dirty="0" smtClean="0"/>
              <a:t>‘</a:t>
            </a:r>
            <a:r>
              <a:rPr lang="pt-BR" sz="1600" dirty="0" err="1" smtClean="0"/>
              <a:t>you</a:t>
            </a:r>
            <a:r>
              <a:rPr lang="pt-BR" sz="1600" dirty="0" smtClean="0"/>
              <a:t> </a:t>
            </a:r>
            <a:r>
              <a:rPr lang="pt-BR" sz="1600" dirty="0" err="1"/>
              <a:t>can´t</a:t>
            </a:r>
            <a:r>
              <a:rPr lang="pt-BR" sz="1600" dirty="0"/>
              <a:t> </a:t>
            </a:r>
            <a:r>
              <a:rPr lang="pt-BR" sz="1600" dirty="0" err="1"/>
              <a:t>contain</a:t>
            </a:r>
            <a:r>
              <a:rPr lang="pt-BR" sz="1600" dirty="0"/>
              <a:t> </a:t>
            </a:r>
            <a:r>
              <a:rPr lang="pt-BR" sz="1600" dirty="0" smtClean="0"/>
              <a:t>China’” </a:t>
            </a:r>
            <a:r>
              <a:rPr lang="en-US" sz="1600" dirty="0" smtClean="0"/>
              <a:t> </a:t>
            </a:r>
            <a:endParaRPr lang="en-US" sz="1600" dirty="0"/>
          </a:p>
        </p:txBody>
      </p:sp>
    </p:spTree>
    <p:extLst>
      <p:ext uri="{BB962C8B-B14F-4D97-AF65-F5344CB8AC3E}">
        <p14:creationId xmlns:p14="http://schemas.microsoft.com/office/powerpoint/2010/main" val="1454754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atin typeface="Calibri" charset="0"/>
                <a:ea typeface="MS PGothic" charset="0"/>
                <a:cs typeface="Calibri" charset="0"/>
              </a:rPr>
              <a:t>Estado Empreendedor</a:t>
            </a:r>
          </a:p>
        </p:txBody>
      </p:sp>
      <p:sp>
        <p:nvSpPr>
          <p:cNvPr id="56323" name="Content Placeholder 2"/>
          <p:cNvSpPr>
            <a:spLocks noGrp="1"/>
          </p:cNvSpPr>
          <p:nvPr>
            <p:ph idx="1"/>
          </p:nvPr>
        </p:nvSpPr>
        <p:spPr/>
        <p:txBody>
          <a:bodyPr>
            <a:normAutofit/>
          </a:bodyPr>
          <a:lstStyle/>
          <a:p>
            <a:r>
              <a:rPr lang="pt-BR" b="1" u="sng" dirty="0">
                <a:latin typeface="Calibri" charset="0"/>
                <a:ea typeface="MS PGothic" charset="0"/>
                <a:cs typeface="Calibri" charset="0"/>
              </a:rPr>
              <a:t>os mercados não são criados a partir do nada</a:t>
            </a:r>
            <a:r>
              <a:rPr lang="pt-BR" dirty="0">
                <a:latin typeface="Calibri" charset="0"/>
                <a:ea typeface="MS PGothic" charset="0"/>
                <a:cs typeface="Calibri" charset="0"/>
              </a:rPr>
              <a:t>: são resultados das interações entre os diferentes atores da economia, operando nos setores público e privado</a:t>
            </a:r>
          </a:p>
          <a:p>
            <a:r>
              <a:rPr lang="pt-BR" dirty="0">
                <a:latin typeface="Calibri" charset="0"/>
                <a:ea typeface="MS PGothic" charset="0"/>
                <a:cs typeface="Calibri" charset="0"/>
              </a:rPr>
              <a:t>A política pública não se limita apenas a consertar as falhas do mercado, mas a </a:t>
            </a:r>
            <a:r>
              <a:rPr lang="pt-BR" dirty="0" err="1">
                <a:latin typeface="Calibri" charset="0"/>
                <a:ea typeface="MS PGothic" charset="0"/>
                <a:cs typeface="Calibri" charset="0"/>
              </a:rPr>
              <a:t>co-criar</a:t>
            </a:r>
            <a:r>
              <a:rPr lang="pt-BR" dirty="0">
                <a:latin typeface="Calibri" charset="0"/>
                <a:ea typeface="MS PGothic" charset="0"/>
                <a:cs typeface="Calibri" charset="0"/>
              </a:rPr>
              <a:t> e modelar ativamente os mercados</a:t>
            </a:r>
          </a:p>
          <a:p>
            <a:r>
              <a:rPr lang="pt-BR" dirty="0">
                <a:latin typeface="Calibri" charset="0"/>
                <a:ea typeface="MS PGothic" charset="0"/>
                <a:cs typeface="Calibri" charset="0"/>
              </a:rPr>
              <a:t>O setor público não pode se limitar a reduzir o risco do setor privado, pois abriria mão do seu papel de </a:t>
            </a:r>
            <a:r>
              <a:rPr lang="pt-BR" dirty="0" err="1">
                <a:latin typeface="Calibri" charset="0"/>
                <a:ea typeface="MS PGothic" charset="0"/>
                <a:cs typeface="Calibri" charset="0"/>
              </a:rPr>
              <a:t>co-criar</a:t>
            </a:r>
            <a:endParaRPr lang="pt-BR" dirty="0">
              <a:latin typeface="Calibri" charset="0"/>
              <a:ea typeface="MS PGothic" charset="0"/>
              <a:cs typeface="Calibri" charset="0"/>
            </a:endParaRPr>
          </a:p>
          <a:p>
            <a:pPr>
              <a:buFontTx/>
              <a:buNone/>
            </a:pPr>
            <a:endParaRPr lang="en-US" dirty="0">
              <a:latin typeface="Calibri" charset="0"/>
              <a:ea typeface="MS PGothic" charset="0"/>
              <a:cs typeface="Calibri" charset="0"/>
            </a:endParaRPr>
          </a:p>
        </p:txBody>
      </p:sp>
      <p:sp>
        <p:nvSpPr>
          <p:cNvPr id="56324" name="Espaço Reservado para Rodapé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pt-BR" sz="1400" dirty="0" smtClean="0">
                <a:solidFill>
                  <a:schemeClr val="bg1"/>
                </a:solidFill>
                <a:latin typeface="Calibri" charset="0"/>
                <a:cs typeface="Calibri" charset="0"/>
              </a:rPr>
              <a:t>Esther Dweck</a:t>
            </a:r>
            <a:endParaRPr lang="pt-BR" sz="1400" dirty="0">
              <a:solidFill>
                <a:schemeClr val="bg1"/>
              </a:solidFill>
              <a:latin typeface="Calibri" charset="0"/>
              <a:cs typeface="Calibri" charset="0"/>
            </a:endParaRPr>
          </a:p>
        </p:txBody>
      </p:sp>
      <p:sp>
        <p:nvSpPr>
          <p:cNvPr id="2" name="Date Placeholder 1"/>
          <p:cNvSpPr>
            <a:spLocks noGrp="1"/>
          </p:cNvSpPr>
          <p:nvPr>
            <p:ph type="dt" sz="half" idx="10"/>
          </p:nvPr>
        </p:nvSpPr>
        <p:spPr/>
        <p:txBody>
          <a:bodyPr/>
          <a:lstStyle/>
          <a:p>
            <a:fld id="{BF1966D0-10E4-B64D-B577-B717D1A0CACC}" type="datetime1">
              <a:rPr lang="pt-BR" smtClean="0"/>
              <a:t>27/11/19</a:t>
            </a:fld>
            <a:endParaRPr lang="en-US"/>
          </a:p>
        </p:txBody>
      </p:sp>
      <p:sp>
        <p:nvSpPr>
          <p:cNvPr id="3" name="Slide Number Placeholder 2"/>
          <p:cNvSpPr>
            <a:spLocks noGrp="1"/>
          </p:cNvSpPr>
          <p:nvPr>
            <p:ph type="sldNum" sz="quarter" idx="12"/>
          </p:nvPr>
        </p:nvSpPr>
        <p:spPr/>
        <p:txBody>
          <a:bodyPr/>
          <a:lstStyle/>
          <a:p>
            <a:fld id="{E729977F-0734-DF4F-A459-D9D2581E7D6D}" type="slidenum">
              <a:rPr lang="en-US" smtClean="0"/>
              <a:t>29</a:t>
            </a:fld>
            <a:endParaRPr lang="en-US"/>
          </a:p>
        </p:txBody>
      </p:sp>
    </p:spTree>
    <p:extLst>
      <p:ext uri="{BB962C8B-B14F-4D97-AF65-F5344CB8AC3E}">
        <p14:creationId xmlns:p14="http://schemas.microsoft.com/office/powerpoint/2010/main" val="3589363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CB808492-8A23-4AA7-81C7-82D463BF6F9B}"/>
              </a:ext>
            </a:extLst>
          </p:cNvPr>
          <p:cNvSpPr>
            <a:spLocks noGrp="1"/>
          </p:cNvSpPr>
          <p:nvPr>
            <p:ph idx="1"/>
          </p:nvPr>
        </p:nvSpPr>
        <p:spPr/>
        <p:txBody>
          <a:bodyPr/>
          <a:lstStyle/>
          <a:p>
            <a:pPr marL="228600" indent="-228240">
              <a:lnSpc>
                <a:spcPct val="90000"/>
              </a:lnSpc>
              <a:spcBef>
                <a:spcPts val="1001"/>
              </a:spcBef>
              <a:buClr>
                <a:srgbClr val="000000"/>
              </a:buClr>
            </a:pPr>
            <a:r>
              <a:rPr lang="pt-BR" spc="-1" dirty="0">
                <a:solidFill>
                  <a:srgbClr val="000000"/>
                </a:solidFill>
              </a:rPr>
              <a:t>Visão </a:t>
            </a:r>
            <a:r>
              <a:rPr lang="pt-BR" spc="-1" dirty="0" err="1" smtClean="0">
                <a:solidFill>
                  <a:srgbClr val="000000"/>
                </a:solidFill>
              </a:rPr>
              <a:t>Musgrave</a:t>
            </a:r>
            <a:r>
              <a:rPr lang="pt-BR" spc="-1" dirty="0" smtClean="0">
                <a:solidFill>
                  <a:srgbClr val="000000"/>
                </a:solidFill>
              </a:rPr>
              <a:t> sobre atuação do Estado:</a:t>
            </a:r>
            <a:endParaRPr lang="pt-BR" spc="-1" dirty="0">
              <a:solidFill>
                <a:srgbClr val="000000"/>
              </a:solidFill>
            </a:endParaRPr>
          </a:p>
          <a:p>
            <a:pPr marL="685800" lvl="1" indent="-228240">
              <a:lnSpc>
                <a:spcPct val="90000"/>
              </a:lnSpc>
              <a:spcBef>
                <a:spcPts val="499"/>
              </a:spcBef>
              <a:buClr>
                <a:srgbClr val="000000"/>
              </a:buClr>
            </a:pPr>
            <a:r>
              <a:rPr lang="pt-BR" spc="-1" dirty="0">
                <a:solidFill>
                  <a:srgbClr val="000000"/>
                </a:solidFill>
              </a:rPr>
              <a:t>Estabilização</a:t>
            </a:r>
          </a:p>
          <a:p>
            <a:pPr marL="685800" lvl="1" indent="-228240">
              <a:lnSpc>
                <a:spcPct val="90000"/>
              </a:lnSpc>
              <a:spcBef>
                <a:spcPts val="499"/>
              </a:spcBef>
              <a:buClr>
                <a:srgbClr val="000000"/>
              </a:buClr>
            </a:pPr>
            <a:r>
              <a:rPr lang="pt-BR" spc="-1" dirty="0">
                <a:solidFill>
                  <a:srgbClr val="000000"/>
                </a:solidFill>
              </a:rPr>
              <a:t>Alocação</a:t>
            </a:r>
          </a:p>
          <a:p>
            <a:pPr marL="685800" lvl="1" indent="-228240">
              <a:lnSpc>
                <a:spcPct val="90000"/>
              </a:lnSpc>
              <a:spcBef>
                <a:spcPts val="499"/>
              </a:spcBef>
              <a:buClr>
                <a:srgbClr val="000000"/>
              </a:buClr>
            </a:pPr>
            <a:r>
              <a:rPr lang="pt-BR" spc="-1" dirty="0">
                <a:solidFill>
                  <a:srgbClr val="000000"/>
                </a:solidFill>
              </a:rPr>
              <a:t>Distribuição</a:t>
            </a:r>
          </a:p>
          <a:p>
            <a:pPr marL="685800" lvl="1" indent="-228240">
              <a:lnSpc>
                <a:spcPct val="90000"/>
              </a:lnSpc>
              <a:spcBef>
                <a:spcPts val="499"/>
              </a:spcBef>
              <a:buClr>
                <a:srgbClr val="000000"/>
              </a:buClr>
            </a:pPr>
            <a:r>
              <a:rPr lang="pt-BR" spc="-1" dirty="0">
                <a:solidFill>
                  <a:srgbClr val="000000"/>
                </a:solidFill>
              </a:rPr>
              <a:t>Não incluía Regulação</a:t>
            </a:r>
          </a:p>
          <a:p>
            <a:pPr marL="228600" indent="-228240">
              <a:lnSpc>
                <a:spcPct val="90000"/>
              </a:lnSpc>
              <a:spcBef>
                <a:spcPts val="1001"/>
              </a:spcBef>
              <a:buClr>
                <a:srgbClr val="000000"/>
              </a:buClr>
            </a:pPr>
            <a:r>
              <a:rPr lang="pt-BR" spc="-1" dirty="0">
                <a:solidFill>
                  <a:srgbClr val="000000"/>
                </a:solidFill>
              </a:rPr>
              <a:t>Saber quais atividade são realizadas pelo Setor Público e como estão organizadas</a:t>
            </a:r>
          </a:p>
          <a:p>
            <a:endParaRPr lang="pt-BR" dirty="0"/>
          </a:p>
        </p:txBody>
      </p:sp>
      <p:sp>
        <p:nvSpPr>
          <p:cNvPr id="288" name="CustomShape 4"/>
          <p:cNvSpPr/>
          <p:nvPr/>
        </p:nvSpPr>
        <p:spPr>
          <a:xfrm>
            <a:off x="2598840" y="1624320"/>
            <a:ext cx="429840" cy="1166760"/>
          </a:xfrm>
          <a:prstGeom prst="rightBrace">
            <a:avLst>
              <a:gd name="adj1" fmla="val 8333"/>
              <a:gd name="adj2" fmla="val 50000"/>
            </a:avLst>
          </a:prstGeom>
          <a:noFill/>
          <a:ln>
            <a:solidFill>
              <a:schemeClr val="tx1"/>
            </a:solidFill>
          </a:ln>
        </p:spPr>
        <p:style>
          <a:lnRef idx="1">
            <a:schemeClr val="accent1"/>
          </a:lnRef>
          <a:fillRef idx="0">
            <a:schemeClr val="accent1"/>
          </a:fillRef>
          <a:effectRef idx="0">
            <a:schemeClr val="accent1"/>
          </a:effectRef>
          <a:fontRef idx="minor"/>
        </p:style>
      </p:sp>
      <p:sp>
        <p:nvSpPr>
          <p:cNvPr id="289" name="CustomShape 5"/>
          <p:cNvSpPr/>
          <p:nvPr/>
        </p:nvSpPr>
        <p:spPr>
          <a:xfrm>
            <a:off x="3398400" y="1946160"/>
            <a:ext cx="3537000" cy="516960"/>
          </a:xfrm>
          <a:prstGeom prst="rect">
            <a:avLst/>
          </a:prstGeom>
          <a:ln/>
        </p:spPr>
        <p:style>
          <a:lnRef idx="3">
            <a:schemeClr val="lt1"/>
          </a:lnRef>
          <a:fillRef idx="1">
            <a:schemeClr val="dk1"/>
          </a:fillRef>
          <a:effectRef idx="1">
            <a:schemeClr val="dk1"/>
          </a:effectRef>
          <a:fontRef idx="minor"/>
        </p:style>
        <p:txBody>
          <a:bodyPr lIns="90000" tIns="45000" rIns="90000" bIns="45000"/>
          <a:lstStyle/>
          <a:p>
            <a:pPr algn="ctr">
              <a:lnSpc>
                <a:spcPct val="100000"/>
              </a:lnSpc>
            </a:pPr>
            <a:r>
              <a:rPr lang="pt-BR" sz="2800" b="0" strike="noStrike" spc="-1">
                <a:solidFill>
                  <a:srgbClr val="FFFFFF"/>
                </a:solidFill>
                <a:latin typeface="Calibri"/>
              </a:rPr>
              <a:t>Estão interligados</a:t>
            </a:r>
            <a:endParaRPr lang="pt-BR" sz="2800" b="0" strike="noStrike" spc="-1">
              <a:latin typeface="Arial"/>
            </a:endParaRPr>
          </a:p>
        </p:txBody>
      </p:sp>
      <p:sp>
        <p:nvSpPr>
          <p:cNvPr id="290" name="TextShape 6"/>
          <p:cNvSpPr txBox="1"/>
          <p:nvPr/>
        </p:nvSpPr>
        <p:spPr>
          <a:xfrm>
            <a:off x="7086600" y="6473880"/>
            <a:ext cx="2057040" cy="364680"/>
          </a:xfrm>
          <a:prstGeom prst="rect">
            <a:avLst/>
          </a:prstGeom>
          <a:noFill/>
          <a:ln>
            <a:noFill/>
          </a:ln>
        </p:spPr>
        <p:txBody>
          <a:bodyPr anchor="ctr"/>
          <a:lstStyle/>
          <a:p>
            <a:pPr algn="r">
              <a:lnSpc>
                <a:spcPct val="100000"/>
              </a:lnSpc>
            </a:pPr>
            <a:fld id="{E0683D32-4490-481A-8B65-5DB785A67216}" type="slidenum">
              <a:rPr lang="pt-BR" sz="1200" b="0" strike="noStrike" spc="-1">
                <a:solidFill>
                  <a:srgbClr val="8B8B8B"/>
                </a:solidFill>
                <a:latin typeface="Calibri"/>
              </a:rPr>
              <a:t>3</a:t>
            </a:fld>
            <a:endParaRPr lang="pt-BR" sz="1200" b="0" strike="noStrike" spc="-1">
              <a:latin typeface="Times New Roman"/>
            </a:endParaRPr>
          </a:p>
        </p:txBody>
      </p:sp>
      <p:sp>
        <p:nvSpPr>
          <p:cNvPr id="2" name="Título 1">
            <a:extLst>
              <a:ext uri="{FF2B5EF4-FFF2-40B4-BE49-F238E27FC236}">
                <a16:creationId xmlns="" xmlns:a16="http://schemas.microsoft.com/office/drawing/2014/main" id="{396EDE95-DE46-4910-8BE2-8C6D63BFF998}"/>
              </a:ext>
            </a:extLst>
          </p:cNvPr>
          <p:cNvSpPr>
            <a:spLocks noGrp="1"/>
          </p:cNvSpPr>
          <p:nvPr>
            <p:ph type="title"/>
          </p:nvPr>
        </p:nvSpPr>
        <p:spPr/>
        <p:txBody>
          <a:bodyPr>
            <a:normAutofit/>
          </a:bodyPr>
          <a:lstStyle/>
          <a:p>
            <a:r>
              <a:rPr lang="pt-BR" b="1" dirty="0"/>
              <a:t>Finanças Públicas e Desenvolvimento</a:t>
            </a:r>
          </a:p>
        </p:txBody>
      </p:sp>
      <p:sp>
        <p:nvSpPr>
          <p:cNvPr id="4" name="Espaço Reservado para Data 3">
            <a:extLst>
              <a:ext uri="{FF2B5EF4-FFF2-40B4-BE49-F238E27FC236}">
                <a16:creationId xmlns="" xmlns:a16="http://schemas.microsoft.com/office/drawing/2014/main" id="{3F1E5959-BB89-409E-8660-1DD96244AB8D}"/>
              </a:ext>
            </a:extLst>
          </p:cNvPr>
          <p:cNvSpPr>
            <a:spLocks noGrp="1"/>
          </p:cNvSpPr>
          <p:nvPr>
            <p:ph type="dt" sz="half" idx="10"/>
          </p:nvPr>
        </p:nvSpPr>
        <p:spPr/>
        <p:txBody>
          <a:bodyPr/>
          <a:lstStyle/>
          <a:p>
            <a:fld id="{F25E4016-4BAB-45D5-A387-15BBECA19C2F}" type="datetime1">
              <a:rPr lang="pt-BR" smtClean="0"/>
              <a:t>27/11/19</a:t>
            </a:fld>
            <a:endParaRPr lang="en-US"/>
          </a:p>
        </p:txBody>
      </p:sp>
      <p:sp>
        <p:nvSpPr>
          <p:cNvPr id="5" name="Espaço Reservado para Rodapé 4">
            <a:extLst>
              <a:ext uri="{FF2B5EF4-FFF2-40B4-BE49-F238E27FC236}">
                <a16:creationId xmlns="" xmlns:a16="http://schemas.microsoft.com/office/drawing/2014/main" id="{783E386C-A462-44AB-8352-529CFE836E17}"/>
              </a:ext>
            </a:extLst>
          </p:cNvPr>
          <p:cNvSpPr>
            <a:spLocks noGrp="1"/>
          </p:cNvSpPr>
          <p:nvPr>
            <p:ph type="ftr" sz="quarter" idx="11"/>
          </p:nvPr>
        </p:nvSpPr>
        <p:spPr/>
        <p:txBody>
          <a:bodyPr/>
          <a:lstStyle/>
          <a:p>
            <a:r>
              <a:rPr lang="en-US"/>
              <a:t>Esther Dweck</a:t>
            </a:r>
          </a:p>
        </p:txBody>
      </p:sp>
      <p:sp>
        <p:nvSpPr>
          <p:cNvPr id="6" name="Espaço Reservado para Número de Slide 5">
            <a:extLst>
              <a:ext uri="{FF2B5EF4-FFF2-40B4-BE49-F238E27FC236}">
                <a16:creationId xmlns="" xmlns:a16="http://schemas.microsoft.com/office/drawing/2014/main" id="{CC0AA2CC-1AA5-4018-B99B-9F84018EE157}"/>
              </a:ext>
            </a:extLst>
          </p:cNvPr>
          <p:cNvSpPr>
            <a:spLocks noGrp="1"/>
          </p:cNvSpPr>
          <p:nvPr>
            <p:ph type="sldNum" sz="quarter" idx="12"/>
          </p:nvPr>
        </p:nvSpPr>
        <p:spPr/>
        <p:txBody>
          <a:bodyPr/>
          <a:lstStyle/>
          <a:p>
            <a:fld id="{E729977F-0734-DF4F-A459-D9D2581E7D6D}" type="slidenum">
              <a:rPr lang="en-US" smtClean="0"/>
              <a:t>3</a:t>
            </a:fld>
            <a:endParaRPr lang="en-US"/>
          </a:p>
        </p:txBody>
      </p:sp>
    </p:spTree>
    <p:extLst>
      <p:ext uri="{BB962C8B-B14F-4D97-AF65-F5344CB8AC3E}">
        <p14:creationId xmlns:p14="http://schemas.microsoft.com/office/powerpoint/2010/main" val="3029140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atin typeface="Calibri" charset="0"/>
                <a:ea typeface="MS PGothic" charset="0"/>
                <a:cs typeface="Calibri" charset="0"/>
              </a:rPr>
              <a:t>Estado Empreendedor</a:t>
            </a:r>
          </a:p>
        </p:txBody>
      </p:sp>
      <p:pic>
        <p:nvPicPr>
          <p:cNvPr id="4" name="Content Placeholder 3" descr="mazzucato-apple.png"/>
          <p:cNvPicPr>
            <a:picLocks noGrp="1" noChangeAspect="1"/>
          </p:cNvPicPr>
          <p:nvPr>
            <p:ph idx="1"/>
          </p:nvPr>
        </p:nvPicPr>
        <p:blipFill>
          <a:blip r:embed="rId2">
            <a:extLst>
              <a:ext uri="{28A0092B-C50C-407E-A947-70E740481C1C}">
                <a14:useLocalDpi xmlns:a14="http://schemas.microsoft.com/office/drawing/2010/main" val="0"/>
              </a:ext>
            </a:extLst>
          </a:blip>
          <a:srcRect t="-7874" b="-7874"/>
          <a:stretch>
            <a:fillRect/>
          </a:stretch>
        </p:blipFill>
        <p:spPr/>
      </p:pic>
      <p:sp>
        <p:nvSpPr>
          <p:cNvPr id="56324" name="Espaço Reservado para Rodapé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r>
              <a:rPr lang="pt-BR" sz="1400" dirty="0" smtClean="0">
                <a:solidFill>
                  <a:schemeClr val="bg1"/>
                </a:solidFill>
                <a:latin typeface="Calibri" charset="0"/>
                <a:cs typeface="Calibri" charset="0"/>
              </a:rPr>
              <a:t>Esther Dweck</a:t>
            </a:r>
            <a:endParaRPr lang="pt-BR" sz="1400" dirty="0">
              <a:solidFill>
                <a:schemeClr val="bg1"/>
              </a:solidFill>
              <a:latin typeface="Calibri" charset="0"/>
              <a:cs typeface="Calibri" charset="0"/>
            </a:endParaRPr>
          </a:p>
        </p:txBody>
      </p:sp>
      <p:sp>
        <p:nvSpPr>
          <p:cNvPr id="2" name="Date Placeholder 1"/>
          <p:cNvSpPr>
            <a:spLocks noGrp="1"/>
          </p:cNvSpPr>
          <p:nvPr>
            <p:ph type="dt" sz="half" idx="10"/>
          </p:nvPr>
        </p:nvSpPr>
        <p:spPr/>
        <p:txBody>
          <a:bodyPr/>
          <a:lstStyle/>
          <a:p>
            <a:fld id="{BF1966D0-10E4-B64D-B577-B717D1A0CACC}" type="datetime1">
              <a:rPr lang="pt-BR" smtClean="0"/>
              <a:t>27/11/19</a:t>
            </a:fld>
            <a:endParaRPr lang="en-US"/>
          </a:p>
        </p:txBody>
      </p:sp>
      <p:sp>
        <p:nvSpPr>
          <p:cNvPr id="3" name="Slide Number Placeholder 2"/>
          <p:cNvSpPr>
            <a:spLocks noGrp="1"/>
          </p:cNvSpPr>
          <p:nvPr>
            <p:ph type="sldNum" sz="quarter" idx="12"/>
          </p:nvPr>
        </p:nvSpPr>
        <p:spPr/>
        <p:txBody>
          <a:bodyPr/>
          <a:lstStyle/>
          <a:p>
            <a:fld id="{E729977F-0734-DF4F-A459-D9D2581E7D6D}" type="slidenum">
              <a:rPr lang="en-US" smtClean="0"/>
              <a:t>30</a:t>
            </a:fld>
            <a:endParaRPr lang="en-US"/>
          </a:p>
        </p:txBody>
      </p:sp>
    </p:spTree>
    <p:extLst>
      <p:ext uri="{BB962C8B-B14F-4D97-AF65-F5344CB8AC3E}">
        <p14:creationId xmlns:p14="http://schemas.microsoft.com/office/powerpoint/2010/main" val="4922346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a:cs typeface="Times New Roman" pitchFamily="18" charset="0"/>
              </a:rPr>
              <a:t>Cenário Internacional</a:t>
            </a:r>
            <a:endParaRPr lang="en-US" dirty="0"/>
          </a:p>
        </p:txBody>
      </p:sp>
      <p:sp>
        <p:nvSpPr>
          <p:cNvPr id="3" name="Content Placeholder 2"/>
          <p:cNvSpPr>
            <a:spLocks noGrp="1"/>
          </p:cNvSpPr>
          <p:nvPr>
            <p:ph idx="1"/>
          </p:nvPr>
        </p:nvSpPr>
        <p:spPr>
          <a:xfrm>
            <a:off x="205861" y="1075730"/>
            <a:ext cx="8826500" cy="5232400"/>
          </a:xfrm>
        </p:spPr>
        <p:txBody>
          <a:bodyPr>
            <a:normAutofit fontScale="85000" lnSpcReduction="20000"/>
          </a:bodyPr>
          <a:lstStyle/>
          <a:p>
            <a:pPr marL="342900" indent="-339725" algn="just">
              <a:spcBef>
                <a:spcPts val="600"/>
              </a:spcBef>
              <a:spcAft>
                <a:spcPts val="600"/>
              </a:spcAft>
              <a:buSzPct val="10000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pt-BR" sz="200" b="1" dirty="0"/>
          </a:p>
          <a:p>
            <a:pPr marL="517525" indent="-514350">
              <a:spcBef>
                <a:spcPts val="600"/>
              </a:spcBef>
              <a:spcAft>
                <a:spcPts val="600"/>
              </a:spcAft>
              <a:buSzPct val="100000"/>
              <a:buFont typeface="Arial"/>
              <a:buAutoNum type="romanL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t>Indefinição do centro dinâmico da economia mundial: EUA ou Ásia </a:t>
            </a:r>
            <a:r>
              <a:rPr lang="pt-BR" dirty="0"/>
              <a:t>(China e seu entorno), alterando a dinâmica das cadeias produtivas mundiais </a:t>
            </a:r>
          </a:p>
          <a:p>
            <a:pPr marL="517525" indent="-514350">
              <a:spcBef>
                <a:spcPts val="600"/>
              </a:spcBef>
              <a:spcAft>
                <a:spcPts val="600"/>
              </a:spcAft>
              <a:buSzPct val="100000"/>
              <a:buAutoNum type="romanL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t>Acentuação da concorrência global: </a:t>
            </a:r>
            <a:r>
              <a:rPr lang="pt-BR" dirty="0"/>
              <a:t>crescimento mais baixo e maior protecionismo nos países desenvolvidos e disputa na produção de manufaturados, luta por novos mercados, pressões por inovações e dos baixos custos asiáticos</a:t>
            </a:r>
          </a:p>
          <a:p>
            <a:pPr marL="517525" indent="-514350">
              <a:spcBef>
                <a:spcPts val="600"/>
              </a:spcBef>
              <a:spcAft>
                <a:spcPts val="600"/>
              </a:spcAft>
              <a:buSzPct val="100000"/>
              <a:buAutoNum type="romanL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dirty="0"/>
              <a:t>Continuidade da </a:t>
            </a:r>
            <a:r>
              <a:rPr lang="pt-BR" b="1" dirty="0"/>
              <a:t>mudança tecnológica acelerada:</a:t>
            </a:r>
            <a:r>
              <a:rPr lang="pt-BR" dirty="0"/>
              <a:t> poupadora de mão de obra</a:t>
            </a:r>
          </a:p>
          <a:p>
            <a:pPr marL="574675" indent="-571500">
              <a:spcBef>
                <a:spcPts val="600"/>
              </a:spcBef>
              <a:spcAft>
                <a:spcPts val="600"/>
              </a:spcAft>
              <a:buSzPct val="100000"/>
              <a:buFont typeface="+mj-lt"/>
              <a:buAutoNum type="romanLcPeriod" startAt="4"/>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dirty="0"/>
              <a:t>Nova </a:t>
            </a:r>
            <a:r>
              <a:rPr lang="pt-BR" b="1" dirty="0"/>
              <a:t>mudança de preços relativos</a:t>
            </a:r>
            <a:r>
              <a:rPr lang="pt-BR" dirty="0"/>
              <a:t>: retorno a perda tendência declinante dos termos de trocas</a:t>
            </a:r>
          </a:p>
          <a:p>
            <a:pPr marL="574675" indent="-571500">
              <a:spcBef>
                <a:spcPts val="600"/>
              </a:spcBef>
              <a:spcAft>
                <a:spcPts val="600"/>
              </a:spcAft>
              <a:buSzPct val="100000"/>
              <a:buFont typeface="+mj-lt"/>
              <a:buAutoNum type="romanLcPeriod" startAt="4"/>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smtClean="0">
                <a:cs typeface="Times New Roman" pitchFamily="18" charset="0"/>
              </a:rPr>
              <a:t>Instabilidade </a:t>
            </a:r>
            <a:r>
              <a:rPr lang="pt-BR" b="1" dirty="0">
                <a:cs typeface="Times New Roman" pitchFamily="18" charset="0"/>
              </a:rPr>
              <a:t>da liquidez internacional</a:t>
            </a:r>
            <a:r>
              <a:rPr lang="pt-BR" dirty="0">
                <a:cs typeface="Times New Roman" pitchFamily="18" charset="0"/>
              </a:rPr>
              <a:t>, sujeita a instabilidades no sistema monetário internacional e às decisões do FED </a:t>
            </a:r>
            <a:endParaRPr lang="pt-BR" dirty="0" smtClean="0">
              <a:cs typeface="Times New Roman" pitchFamily="18" charset="0"/>
            </a:endParaRPr>
          </a:p>
          <a:p>
            <a:pPr marL="574675" indent="-571500">
              <a:spcBef>
                <a:spcPts val="600"/>
              </a:spcBef>
              <a:spcAft>
                <a:spcPts val="600"/>
              </a:spcAft>
              <a:buSzPct val="100000"/>
              <a:buFont typeface="+mj-lt"/>
              <a:buAutoNum type="romanLcPeriod" startAt="4"/>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t>Nova bolha Financeira</a:t>
            </a:r>
            <a:r>
              <a:rPr lang="pt-BR" dirty="0"/>
              <a:t>, alerta do FMI</a:t>
            </a:r>
          </a:p>
          <a:p>
            <a:endParaRPr lang="en-US" dirty="0"/>
          </a:p>
        </p:txBody>
      </p:sp>
      <p:sp>
        <p:nvSpPr>
          <p:cNvPr id="4" name="Espaço Reservado para Rodapé 3"/>
          <p:cNvSpPr>
            <a:spLocks noGrp="1"/>
          </p:cNvSpPr>
          <p:nvPr>
            <p:ph type="ftr" sz="quarter" idx="11"/>
          </p:nvPr>
        </p:nvSpPr>
        <p:spPr/>
        <p:txBody>
          <a:bodyPr/>
          <a:lstStyle/>
          <a:p>
            <a:r>
              <a:rPr lang="en-US"/>
              <a:t>Esther Dweck</a:t>
            </a:r>
          </a:p>
        </p:txBody>
      </p:sp>
      <p:sp>
        <p:nvSpPr>
          <p:cNvPr id="5" name="Date Placeholder 4"/>
          <p:cNvSpPr>
            <a:spLocks noGrp="1"/>
          </p:cNvSpPr>
          <p:nvPr>
            <p:ph type="dt" sz="half" idx="10"/>
          </p:nvPr>
        </p:nvSpPr>
        <p:spPr/>
        <p:txBody>
          <a:bodyPr/>
          <a:lstStyle/>
          <a:p>
            <a:fld id="{D8C0E412-90A7-EE40-BA7A-AA9B1C2961D3}"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31</a:t>
            </a:fld>
            <a:endParaRPr lang="en-US"/>
          </a:p>
        </p:txBody>
      </p:sp>
    </p:spTree>
    <p:extLst>
      <p:ext uri="{BB962C8B-B14F-4D97-AF65-F5344CB8AC3E}">
        <p14:creationId xmlns:p14="http://schemas.microsoft.com/office/powerpoint/2010/main" val="37744516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09600" y="1353308"/>
            <a:ext cx="7820709" cy="4901134"/>
          </a:xfrm>
          <a:prstGeom prst="rect">
            <a:avLst/>
          </a:prstGeom>
        </p:spPr>
      </p:pic>
      <p:sp>
        <p:nvSpPr>
          <p:cNvPr id="5" name="Title 1"/>
          <p:cNvSpPr txBox="1">
            <a:spLocks/>
          </p:cNvSpPr>
          <p:nvPr/>
        </p:nvSpPr>
        <p:spPr>
          <a:xfrm>
            <a:off x="767524" y="142853"/>
            <a:ext cx="8553120" cy="936104"/>
          </a:xfrm>
          <a:prstGeom prst="rect">
            <a:avLst/>
          </a:prstGeom>
        </p:spPr>
        <p:txBody>
          <a:bodyPr vert="horz" lIns="91440" tIns="45720" rIns="91440" bIns="45720" rtlCol="0" anchor="ctr">
            <a:noAutofit/>
          </a:bodyPr>
          <a:lstStyle>
            <a:lvl1pPr algn="r" defTabSz="914400" rtl="0" eaLnBrk="1" latinLnBrk="0" hangingPunct="1">
              <a:spcBef>
                <a:spcPct val="0"/>
              </a:spcBef>
              <a:buNone/>
              <a:defRPr sz="4000" kern="1200">
                <a:solidFill>
                  <a:schemeClr val="tx1"/>
                </a:solidFill>
                <a:latin typeface="+mj-lt"/>
                <a:ea typeface="+mj-ea"/>
                <a:cs typeface="+mj-cs"/>
              </a:defRPr>
            </a:lvl1pPr>
          </a:lstStyle>
          <a:p>
            <a:pPr algn="ctr"/>
            <a:endParaRPr lang="es-ES" altLang="pt-BR" sz="2800" b="1" dirty="0">
              <a:solidFill>
                <a:prstClr val="black"/>
              </a:solidFill>
              <a:latin typeface="Calibri"/>
              <a:ea typeface="ＭＳ Ｐゴシック" pitchFamily="34" charset="-128"/>
            </a:endParaRPr>
          </a:p>
        </p:txBody>
      </p:sp>
      <p:sp>
        <p:nvSpPr>
          <p:cNvPr id="3" name="CaixaDeTexto 2"/>
          <p:cNvSpPr txBox="1"/>
          <p:nvPr/>
        </p:nvSpPr>
        <p:spPr>
          <a:xfrm>
            <a:off x="1099092" y="6080064"/>
            <a:ext cx="6978108" cy="400110"/>
          </a:xfrm>
          <a:prstGeom prst="rect">
            <a:avLst/>
          </a:prstGeom>
          <a:noFill/>
        </p:spPr>
        <p:txBody>
          <a:bodyPr wrap="square" rtlCol="0">
            <a:spAutoFit/>
          </a:bodyPr>
          <a:lstStyle/>
          <a:p>
            <a:pPr defTabSz="457200"/>
            <a:r>
              <a:rPr lang="pt-BR" sz="2000" dirty="0">
                <a:solidFill>
                  <a:prstClr val="black"/>
                </a:solidFill>
                <a:latin typeface="Calibri"/>
              </a:rPr>
              <a:t>Fonte: Cepal – Panorama Fiscal – 2015</a:t>
            </a:r>
          </a:p>
        </p:txBody>
      </p:sp>
      <p:sp>
        <p:nvSpPr>
          <p:cNvPr id="2" name="Title 1"/>
          <p:cNvSpPr>
            <a:spLocks noGrp="1"/>
          </p:cNvSpPr>
          <p:nvPr>
            <p:ph type="title"/>
          </p:nvPr>
        </p:nvSpPr>
        <p:spPr/>
        <p:txBody>
          <a:bodyPr>
            <a:normAutofit fontScale="90000"/>
          </a:bodyPr>
          <a:lstStyle/>
          <a:p>
            <a:r>
              <a:rPr lang="en-US" dirty="0" err="1"/>
              <a:t>Brasil</a:t>
            </a:r>
            <a:r>
              <a:rPr lang="en-US" dirty="0"/>
              <a:t> é o </a:t>
            </a:r>
            <a:r>
              <a:rPr lang="en-US" dirty="0" err="1"/>
              <a:t>país</a:t>
            </a:r>
            <a:r>
              <a:rPr lang="en-US" dirty="0"/>
              <a:t> que </a:t>
            </a:r>
            <a:r>
              <a:rPr lang="en-US" dirty="0" err="1"/>
              <a:t>mais</a:t>
            </a:r>
            <a:r>
              <a:rPr lang="en-US" dirty="0"/>
              <a:t> </a:t>
            </a:r>
            <a:r>
              <a:rPr lang="en-US" dirty="0" err="1"/>
              <a:t>transfere</a:t>
            </a:r>
            <a:r>
              <a:rPr lang="en-US" dirty="0"/>
              <a:t> </a:t>
            </a:r>
            <a:r>
              <a:rPr lang="en-US" dirty="0" err="1"/>
              <a:t>renda</a:t>
            </a:r>
            <a:r>
              <a:rPr lang="en-US" dirty="0"/>
              <a:t> </a:t>
            </a:r>
            <a:r>
              <a:rPr lang="en-US" dirty="0" err="1"/>
              <a:t>por</a:t>
            </a:r>
            <a:r>
              <a:rPr lang="en-US" dirty="0"/>
              <a:t> </a:t>
            </a:r>
            <a:r>
              <a:rPr lang="en-US" dirty="0" err="1"/>
              <a:t>meio</a:t>
            </a:r>
            <a:r>
              <a:rPr lang="en-US" dirty="0"/>
              <a:t> da </a:t>
            </a:r>
            <a:r>
              <a:rPr lang="en-US" dirty="0" err="1"/>
              <a:t>política</a:t>
            </a:r>
            <a:r>
              <a:rPr lang="en-US" dirty="0"/>
              <a:t> fiscal </a:t>
            </a:r>
            <a:r>
              <a:rPr lang="en-US" dirty="0" err="1"/>
              <a:t>na</a:t>
            </a:r>
            <a:r>
              <a:rPr lang="en-US" dirty="0"/>
              <a:t> </a:t>
            </a:r>
            <a:r>
              <a:rPr lang="en-US" dirty="0" err="1"/>
              <a:t>América</a:t>
            </a:r>
            <a:r>
              <a:rPr lang="en-US" dirty="0"/>
              <a:t> Latina</a:t>
            </a:r>
          </a:p>
        </p:txBody>
      </p:sp>
      <p:sp>
        <p:nvSpPr>
          <p:cNvPr id="9" name="Espaço Reservado para Data 8">
            <a:extLst>
              <a:ext uri="{FF2B5EF4-FFF2-40B4-BE49-F238E27FC236}">
                <a16:creationId xmlns="" xmlns:a16="http://schemas.microsoft.com/office/drawing/2014/main" id="{8ED42ECC-AFF2-49EA-AA69-49913C2900AB}"/>
              </a:ext>
            </a:extLst>
          </p:cNvPr>
          <p:cNvSpPr>
            <a:spLocks noGrp="1"/>
          </p:cNvSpPr>
          <p:nvPr>
            <p:ph type="dt" sz="half" idx="10"/>
          </p:nvPr>
        </p:nvSpPr>
        <p:spPr/>
        <p:txBody>
          <a:bodyPr/>
          <a:lstStyle/>
          <a:p>
            <a:fld id="{58169C61-9177-2A4D-971A-DD48242D9A1B}" type="datetime1">
              <a:rPr lang="pt-BR" smtClean="0"/>
              <a:t>27/11/19</a:t>
            </a:fld>
            <a:endParaRPr lang="en-US"/>
          </a:p>
        </p:txBody>
      </p:sp>
      <p:sp>
        <p:nvSpPr>
          <p:cNvPr id="7" name="Footer Placeholder 6"/>
          <p:cNvSpPr>
            <a:spLocks noGrp="1"/>
          </p:cNvSpPr>
          <p:nvPr>
            <p:ph type="ftr" sz="quarter" idx="11"/>
          </p:nvPr>
        </p:nvSpPr>
        <p:spPr/>
        <p:txBody>
          <a:bodyPr/>
          <a:lstStyle/>
          <a:p>
            <a:r>
              <a:rPr lang="pt-BR"/>
              <a:t>Esther Dweck</a:t>
            </a:r>
            <a:endParaRPr lang="en-US"/>
          </a:p>
        </p:txBody>
      </p:sp>
      <p:sp>
        <p:nvSpPr>
          <p:cNvPr id="10" name="Espaço Reservado para Número de Slide 9">
            <a:extLst>
              <a:ext uri="{FF2B5EF4-FFF2-40B4-BE49-F238E27FC236}">
                <a16:creationId xmlns="" xmlns:a16="http://schemas.microsoft.com/office/drawing/2014/main" id="{C9B4BD1E-8456-40A9-8FD2-6D7346BAA8E9}"/>
              </a:ext>
            </a:extLst>
          </p:cNvPr>
          <p:cNvSpPr>
            <a:spLocks noGrp="1"/>
          </p:cNvSpPr>
          <p:nvPr>
            <p:ph type="sldNum" sz="quarter" idx="12"/>
          </p:nvPr>
        </p:nvSpPr>
        <p:spPr/>
        <p:txBody>
          <a:bodyPr/>
          <a:lstStyle/>
          <a:p>
            <a:fld id="{E729977F-0734-DF4F-A459-D9D2581E7D6D}" type="slidenum">
              <a:rPr lang="en-US" smtClean="0"/>
              <a:t>32</a:t>
            </a:fld>
            <a:endParaRPr lang="en-US"/>
          </a:p>
        </p:txBody>
      </p:sp>
      <p:sp>
        <p:nvSpPr>
          <p:cNvPr id="6" name="Retângulo 5"/>
          <p:cNvSpPr/>
          <p:nvPr/>
        </p:nvSpPr>
        <p:spPr>
          <a:xfrm>
            <a:off x="1380853" y="1107133"/>
            <a:ext cx="6848747" cy="369332"/>
          </a:xfrm>
          <a:prstGeom prst="rect">
            <a:avLst/>
          </a:prstGeom>
          <a:solidFill>
            <a:schemeClr val="bg1"/>
          </a:solidFill>
        </p:spPr>
        <p:txBody>
          <a:bodyPr wrap="square">
            <a:spAutoFit/>
          </a:bodyPr>
          <a:lstStyle/>
          <a:p>
            <a:r>
              <a:rPr lang="en-US" dirty="0" err="1"/>
              <a:t>América</a:t>
            </a:r>
            <a:r>
              <a:rPr lang="en-US" dirty="0"/>
              <a:t> Latina (16 </a:t>
            </a:r>
            <a:r>
              <a:rPr lang="en-US" dirty="0" err="1"/>
              <a:t>países</a:t>
            </a:r>
            <a:r>
              <a:rPr lang="en-US" dirty="0"/>
              <a:t>), OCDE e UE: </a:t>
            </a:r>
            <a:r>
              <a:rPr lang="en-US" dirty="0" err="1"/>
              <a:t>Coeficiente</a:t>
            </a:r>
            <a:r>
              <a:rPr lang="en-US" dirty="0"/>
              <a:t> de Gini</a:t>
            </a:r>
            <a:endParaRPr lang="pt-BR" dirty="0"/>
          </a:p>
        </p:txBody>
      </p:sp>
    </p:spTree>
    <p:extLst>
      <p:ext uri="{BB962C8B-B14F-4D97-AF65-F5344CB8AC3E}">
        <p14:creationId xmlns:p14="http://schemas.microsoft.com/office/powerpoint/2010/main" val="2599573841"/>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pt-BR" b="1" dirty="0"/>
              <a:t>Mudança estrutural com igualdade - A proposta da Trilogia - CEPAL</a:t>
            </a:r>
            <a:endParaRPr lang="en-US" b="1" dirty="0"/>
          </a:p>
        </p:txBody>
      </p:sp>
      <p:sp>
        <p:nvSpPr>
          <p:cNvPr id="3" name="Espaço Reservado para Texto 2"/>
          <p:cNvSpPr>
            <a:spLocks noGrp="1"/>
          </p:cNvSpPr>
          <p:nvPr>
            <p:ph idx="1"/>
          </p:nvPr>
        </p:nvSpPr>
        <p:spPr>
          <a:xfrm>
            <a:off x="127000" y="968990"/>
            <a:ext cx="8826500" cy="5232400"/>
          </a:xfrm>
        </p:spPr>
        <p:txBody>
          <a:bodyPr>
            <a:noAutofit/>
          </a:bodyPr>
          <a:lstStyle/>
          <a:p>
            <a:pPr>
              <a:spcBef>
                <a:spcPts val="168"/>
              </a:spcBef>
            </a:pPr>
            <a:r>
              <a:rPr lang="pt-BR" sz="3200" dirty="0"/>
              <a:t>“A região deve enfrentar o desafio de fechar as heterogeneidades estruturais para alcançar a igualdade com base no pleno exercício dos direitos;</a:t>
            </a:r>
          </a:p>
          <a:p>
            <a:pPr>
              <a:spcBef>
                <a:spcPts val="168"/>
              </a:spcBef>
            </a:pPr>
            <a:r>
              <a:rPr lang="pt-BR" sz="3200" dirty="0"/>
              <a:t>aumentar a produtividade para superar sua estrutura de produção dual por meio de setores e atividades intensivos em conhecimento; e</a:t>
            </a:r>
          </a:p>
          <a:p>
            <a:pPr>
              <a:spcBef>
                <a:spcPts val="168"/>
              </a:spcBef>
            </a:pPr>
            <a:r>
              <a:rPr lang="pt-BR" sz="3200" dirty="0"/>
              <a:t>aumentar a resiliência para lidar com restrições e vulnerabilidades externas, como as mudanças climáticas e a volatilidade financeira. "</a:t>
            </a:r>
            <a:endParaRPr lang="es-ES" sz="3200" dirty="0"/>
          </a:p>
        </p:txBody>
      </p:sp>
      <p:sp>
        <p:nvSpPr>
          <p:cNvPr id="2" name="Espaço Reservado para Rodapé 1"/>
          <p:cNvSpPr>
            <a:spLocks noGrp="1"/>
          </p:cNvSpPr>
          <p:nvPr>
            <p:ph type="ftr" sz="quarter" idx="11"/>
          </p:nvPr>
        </p:nvSpPr>
        <p:spPr/>
        <p:txBody>
          <a:bodyPr/>
          <a:lstStyle/>
          <a:p>
            <a:r>
              <a:rPr lang="en-US"/>
              <a:t>Esther Dweck</a:t>
            </a:r>
          </a:p>
        </p:txBody>
      </p:sp>
      <p:sp>
        <p:nvSpPr>
          <p:cNvPr id="5" name="Date Placeholder 4"/>
          <p:cNvSpPr>
            <a:spLocks noGrp="1"/>
          </p:cNvSpPr>
          <p:nvPr>
            <p:ph type="dt" sz="half" idx="10"/>
          </p:nvPr>
        </p:nvSpPr>
        <p:spPr/>
        <p:txBody>
          <a:bodyPr/>
          <a:lstStyle/>
          <a:p>
            <a:fld id="{D44EF41D-C1A2-CB45-8368-C9F5AB034589}"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33</a:t>
            </a:fld>
            <a:endParaRPr lang="en-US"/>
          </a:p>
        </p:txBody>
      </p:sp>
    </p:spTree>
    <p:extLst>
      <p:ext uri="{BB962C8B-B14F-4D97-AF65-F5344CB8AC3E}">
        <p14:creationId xmlns:p14="http://schemas.microsoft.com/office/powerpoint/2010/main" val="2316569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Resultado de imagem para what have we learned: after the cr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75" y="3251032"/>
            <a:ext cx="3149768" cy="31497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a:t>Teoria</a:t>
            </a:r>
            <a:r>
              <a:rPr lang="en-US" dirty="0"/>
              <a:t> e </a:t>
            </a:r>
            <a:r>
              <a:rPr lang="en-US" dirty="0" err="1"/>
              <a:t>política</a:t>
            </a:r>
            <a:r>
              <a:rPr lang="en-US" dirty="0"/>
              <a:t> macro </a:t>
            </a:r>
            <a:r>
              <a:rPr lang="en-US" dirty="0" err="1"/>
              <a:t>após</a:t>
            </a:r>
            <a:r>
              <a:rPr lang="en-US" dirty="0"/>
              <a:t> a </a:t>
            </a:r>
            <a:r>
              <a:rPr lang="en-US" dirty="0" err="1"/>
              <a:t>crise</a:t>
            </a:r>
            <a:endParaRPr lang="en-US" dirty="0"/>
          </a:p>
        </p:txBody>
      </p:sp>
      <p:sp>
        <p:nvSpPr>
          <p:cNvPr id="4" name="Date Placeholder 3"/>
          <p:cNvSpPr>
            <a:spLocks noGrp="1"/>
          </p:cNvSpPr>
          <p:nvPr>
            <p:ph type="dt" sz="half" idx="10"/>
          </p:nvPr>
        </p:nvSpPr>
        <p:spPr/>
        <p:txBody>
          <a:bodyPr/>
          <a:lstStyle/>
          <a:p>
            <a:fld id="{5D5F5041-AE64-460B-B6F9-A9F4C2034D65}" type="datetime1">
              <a:rPr lang="pt-BR" smtClean="0"/>
              <a:t>27/11/19</a:t>
            </a:fld>
            <a:endParaRPr lang="en-US"/>
          </a:p>
        </p:txBody>
      </p:sp>
      <p:sp>
        <p:nvSpPr>
          <p:cNvPr id="5" name="Footer Placeholder 4"/>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34</a:t>
            </a:fld>
            <a:endParaRPr lang="en-US"/>
          </a:p>
        </p:txBody>
      </p:sp>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l="16425" r="17651"/>
          <a:stretch>
            <a:fillRect/>
          </a:stretch>
        </p:blipFill>
        <p:spPr bwMode="auto">
          <a:xfrm>
            <a:off x="1" y="1"/>
            <a:ext cx="68035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1026" name="Picture 2" descr="https://images-na.ssl-images-amazon.com/images/I/41%2BzVX-wLqL._SX337_BO1,204,203,200_.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7302" y="1146810"/>
            <a:ext cx="2081039" cy="3063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ssue 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1775" y="3184245"/>
            <a:ext cx="2466974" cy="321655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Resultado de imagem para what have we learned: after the cr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9" descr="Resultado de imagem para what have we learned: after the cr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7" name="Picture 13" descr="https://images-na.ssl-images-amazon.com/images/I/41lGWaACw1L._SX336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1000918"/>
            <a:ext cx="2238375" cy="330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93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152" y="1958975"/>
            <a:ext cx="7772400" cy="1470025"/>
          </a:xfrm>
        </p:spPr>
        <p:txBody>
          <a:bodyPr>
            <a:normAutofit/>
          </a:bodyPr>
          <a:lstStyle/>
          <a:p>
            <a:r>
              <a:rPr lang="pt-BR" b="1" dirty="0"/>
              <a:t>	</a:t>
            </a:r>
            <a:r>
              <a:rPr lang="pt-BR" dirty="0" smtClean="0"/>
              <a:t>Finanças Públicas e Desenvolvimento</a:t>
            </a:r>
            <a:endParaRPr lang="en-US" dirty="0"/>
          </a:p>
        </p:txBody>
      </p:sp>
      <p:sp>
        <p:nvSpPr>
          <p:cNvPr id="3" name="Subtitle 2"/>
          <p:cNvSpPr>
            <a:spLocks noGrp="1"/>
          </p:cNvSpPr>
          <p:nvPr>
            <p:ph type="subTitle" idx="1"/>
          </p:nvPr>
        </p:nvSpPr>
        <p:spPr>
          <a:xfrm>
            <a:off x="685645" y="3818462"/>
            <a:ext cx="8428776" cy="2513065"/>
          </a:xfrm>
        </p:spPr>
        <p:txBody>
          <a:bodyPr>
            <a:normAutofit lnSpcReduction="10000"/>
          </a:bodyPr>
          <a:lstStyle/>
          <a:p>
            <a:r>
              <a:rPr lang="en-US" sz="4100" b="1" dirty="0">
                <a:solidFill>
                  <a:schemeClr val="tx1"/>
                </a:solidFill>
              </a:rPr>
              <a:t>Esther Dweck</a:t>
            </a:r>
            <a:endParaRPr lang="en-US" b="1" dirty="0">
              <a:solidFill>
                <a:schemeClr val="tx1"/>
              </a:solidFill>
            </a:endParaRPr>
          </a:p>
          <a:p>
            <a:r>
              <a:rPr lang="en-US" dirty="0" err="1">
                <a:solidFill>
                  <a:schemeClr val="tx1"/>
                </a:solidFill>
              </a:rPr>
              <a:t>Instituto</a:t>
            </a:r>
            <a:r>
              <a:rPr lang="en-US" dirty="0">
                <a:solidFill>
                  <a:schemeClr val="tx1"/>
                </a:solidFill>
              </a:rPr>
              <a:t> de </a:t>
            </a:r>
            <a:r>
              <a:rPr lang="en-US" dirty="0" err="1">
                <a:solidFill>
                  <a:schemeClr val="tx1"/>
                </a:solidFill>
              </a:rPr>
              <a:t>Economia</a:t>
            </a:r>
            <a:endParaRPr lang="en-US" dirty="0">
              <a:solidFill>
                <a:schemeClr val="tx1"/>
              </a:solidFill>
            </a:endParaRPr>
          </a:p>
          <a:p>
            <a:r>
              <a:rPr lang="en-US" dirty="0" err="1">
                <a:solidFill>
                  <a:schemeClr val="tx1"/>
                </a:solidFill>
              </a:rPr>
              <a:t>Universidade</a:t>
            </a:r>
            <a:r>
              <a:rPr lang="en-US" dirty="0">
                <a:solidFill>
                  <a:schemeClr val="tx1"/>
                </a:solidFill>
              </a:rPr>
              <a:t> Federal do Rio de Janeiro</a:t>
            </a:r>
          </a:p>
          <a:p>
            <a:endParaRPr lang="en-US" sz="2100" dirty="0">
              <a:solidFill>
                <a:schemeClr val="tx1"/>
              </a:solidFill>
            </a:endParaRPr>
          </a:p>
          <a:p>
            <a:r>
              <a:rPr lang="en-US" dirty="0" smtClean="0">
                <a:solidFill>
                  <a:schemeClr val="tx1"/>
                </a:solidFill>
              </a:rPr>
              <a:t>27 </a:t>
            </a:r>
            <a:r>
              <a:rPr lang="en-US" dirty="0">
                <a:solidFill>
                  <a:schemeClr val="tx1"/>
                </a:solidFill>
              </a:rPr>
              <a:t>de </a:t>
            </a:r>
            <a:r>
              <a:rPr lang="en-US" dirty="0" err="1">
                <a:solidFill>
                  <a:schemeClr val="tx1"/>
                </a:solidFill>
              </a:rPr>
              <a:t>novembro</a:t>
            </a:r>
            <a:r>
              <a:rPr lang="en-US" dirty="0">
                <a:solidFill>
                  <a:schemeClr val="tx1"/>
                </a:solidFill>
              </a:rPr>
              <a:t> de </a:t>
            </a:r>
            <a:r>
              <a:rPr lang="en-US" dirty="0" smtClean="0">
                <a:solidFill>
                  <a:schemeClr val="tx1"/>
                </a:solidFill>
              </a:rPr>
              <a:t>2019</a:t>
            </a:r>
            <a:endParaRPr lang="en-US" dirty="0">
              <a:solidFill>
                <a:schemeClr val="tx1"/>
              </a:solidFill>
            </a:endParaRPr>
          </a:p>
        </p:txBody>
      </p:sp>
    </p:spTree>
    <p:extLst>
      <p:ext uri="{BB962C8B-B14F-4D97-AF65-F5344CB8AC3E}">
        <p14:creationId xmlns:p14="http://schemas.microsoft.com/office/powerpoint/2010/main" val="27550040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Espaço Reservado para Rodapé 6">
            <a:extLst>
              <a:ext uri="{FF2B5EF4-FFF2-40B4-BE49-F238E27FC236}">
                <a16:creationId xmlns="" xmlns:a16="http://schemas.microsoft.com/office/drawing/2014/main" id="{8AEE2169-0AAB-4B07-8C30-3562213764C3}"/>
              </a:ext>
            </a:extLst>
          </p:cNvPr>
          <p:cNvSpPr>
            <a:spLocks noGrp="1"/>
          </p:cNvSpPr>
          <p:nvPr>
            <p:ph type="ftr" sz="quarter" idx="11"/>
          </p:nvPr>
        </p:nvSpPr>
        <p:spPr/>
        <p:txBody>
          <a:bodyPr/>
          <a:lstStyle/>
          <a:p>
            <a:r>
              <a:rPr lang="en-US"/>
              <a:t>Esther Dweck</a:t>
            </a:r>
          </a:p>
        </p:txBody>
      </p:sp>
      <p:sp>
        <p:nvSpPr>
          <p:cNvPr id="4" name="Título 3">
            <a:extLst>
              <a:ext uri="{FF2B5EF4-FFF2-40B4-BE49-F238E27FC236}">
                <a16:creationId xmlns="" xmlns:a16="http://schemas.microsoft.com/office/drawing/2014/main" id="{8AAD928F-3365-4284-A12E-315640F5BCAB}"/>
              </a:ext>
            </a:extLst>
          </p:cNvPr>
          <p:cNvSpPr>
            <a:spLocks noGrp="1"/>
          </p:cNvSpPr>
          <p:nvPr>
            <p:ph type="title"/>
          </p:nvPr>
        </p:nvSpPr>
        <p:spPr/>
        <p:txBody>
          <a:bodyPr>
            <a:normAutofit/>
          </a:bodyPr>
          <a:lstStyle/>
          <a:p>
            <a:r>
              <a:rPr lang="pt-BR" b="1" dirty="0"/>
              <a:t>Finanças </a:t>
            </a:r>
            <a:r>
              <a:rPr lang="pt-BR" b="1" dirty="0" smtClean="0"/>
              <a:t>Públicas e Desenvolvimento</a:t>
            </a:r>
            <a:endParaRPr lang="pt-BR" b="1" dirty="0"/>
          </a:p>
        </p:txBody>
      </p:sp>
      <p:sp>
        <p:nvSpPr>
          <p:cNvPr id="278" name="TextShape 4"/>
          <p:cNvSpPr txBox="1"/>
          <p:nvPr/>
        </p:nvSpPr>
        <p:spPr>
          <a:xfrm>
            <a:off x="7086600" y="6473880"/>
            <a:ext cx="2057040" cy="364680"/>
          </a:xfrm>
          <a:prstGeom prst="rect">
            <a:avLst/>
          </a:prstGeom>
          <a:noFill/>
          <a:ln>
            <a:noFill/>
          </a:ln>
        </p:spPr>
        <p:txBody>
          <a:bodyPr anchor="ctr"/>
          <a:lstStyle/>
          <a:p>
            <a:pPr algn="r">
              <a:lnSpc>
                <a:spcPct val="100000"/>
              </a:lnSpc>
            </a:pPr>
            <a:fld id="{FE79FAEA-FA8A-41D3-B7B3-17D84B253256}" type="slidenum">
              <a:rPr lang="pt-BR" sz="1200" b="0" strike="noStrike" spc="-1">
                <a:solidFill>
                  <a:srgbClr val="8B8B8B"/>
                </a:solidFill>
                <a:latin typeface="Calibri"/>
              </a:rPr>
              <a:t>36</a:t>
            </a:fld>
            <a:endParaRPr lang="pt-BR" sz="1200" b="0" strike="noStrike" spc="-1">
              <a:latin typeface="Times New Roman"/>
            </a:endParaRPr>
          </a:p>
        </p:txBody>
      </p:sp>
      <p:sp>
        <p:nvSpPr>
          <p:cNvPr id="5" name="Espaço Reservado para Conteúdo 4">
            <a:extLst>
              <a:ext uri="{FF2B5EF4-FFF2-40B4-BE49-F238E27FC236}">
                <a16:creationId xmlns="" xmlns:a16="http://schemas.microsoft.com/office/drawing/2014/main" id="{FD1BBADD-D302-4398-AEB4-FFD051F4E688}"/>
              </a:ext>
            </a:extLst>
          </p:cNvPr>
          <p:cNvSpPr>
            <a:spLocks noGrp="1"/>
          </p:cNvSpPr>
          <p:nvPr>
            <p:ph idx="1"/>
          </p:nvPr>
        </p:nvSpPr>
        <p:spPr/>
        <p:txBody>
          <a:bodyPr/>
          <a:lstStyle/>
          <a:p>
            <a:r>
              <a:rPr lang="pt-BR" dirty="0"/>
              <a:t>Como o Estado influi na economia de um país</a:t>
            </a:r>
          </a:p>
          <a:p>
            <a:r>
              <a:rPr lang="pt-BR" dirty="0"/>
              <a:t>O que o Estado deve fazer</a:t>
            </a:r>
          </a:p>
          <a:p>
            <a:r>
              <a:rPr lang="pt-BR" dirty="0"/>
              <a:t>Por que algumas atividades econômicas são realizadas pelo Estado e outras pelo setor privado</a:t>
            </a:r>
          </a:p>
          <a:p>
            <a:r>
              <a:rPr lang="pt-BR" dirty="0"/>
              <a:t>O Estado deveria fazer mais ou menos do que está fazendo</a:t>
            </a:r>
          </a:p>
          <a:p>
            <a:r>
              <a:rPr lang="pt-BR" dirty="0"/>
              <a:t>Como se comportou o tamanho do Estado nos últimos 50 anos</a:t>
            </a:r>
          </a:p>
          <a:p>
            <a:endParaRPr lang="pt-BR" dirty="0"/>
          </a:p>
        </p:txBody>
      </p:sp>
      <p:sp>
        <p:nvSpPr>
          <p:cNvPr id="6" name="Espaço Reservado para Data 5">
            <a:extLst>
              <a:ext uri="{FF2B5EF4-FFF2-40B4-BE49-F238E27FC236}">
                <a16:creationId xmlns="" xmlns:a16="http://schemas.microsoft.com/office/drawing/2014/main" id="{E67A38F0-3F7F-441A-A32D-4A5303CBAFCF}"/>
              </a:ext>
            </a:extLst>
          </p:cNvPr>
          <p:cNvSpPr>
            <a:spLocks noGrp="1"/>
          </p:cNvSpPr>
          <p:nvPr>
            <p:ph type="dt" sz="half" idx="10"/>
          </p:nvPr>
        </p:nvSpPr>
        <p:spPr/>
        <p:txBody>
          <a:bodyPr/>
          <a:lstStyle/>
          <a:p>
            <a:fld id="{E0039604-CE06-4F1E-AE2E-55B2808649F3}" type="datetime1">
              <a:rPr lang="pt-BR" smtClean="0"/>
              <a:t>27/11/19</a:t>
            </a:fld>
            <a:endParaRPr lang="en-US"/>
          </a:p>
        </p:txBody>
      </p:sp>
      <p:sp>
        <p:nvSpPr>
          <p:cNvPr id="8" name="Espaço Reservado para Número de Slide 7">
            <a:extLst>
              <a:ext uri="{FF2B5EF4-FFF2-40B4-BE49-F238E27FC236}">
                <a16:creationId xmlns="" xmlns:a16="http://schemas.microsoft.com/office/drawing/2014/main" id="{1F64A090-1427-40DB-9B97-A5D88AE26B1C}"/>
              </a:ext>
            </a:extLst>
          </p:cNvPr>
          <p:cNvSpPr>
            <a:spLocks noGrp="1"/>
          </p:cNvSpPr>
          <p:nvPr>
            <p:ph type="sldNum" sz="quarter" idx="12"/>
          </p:nvPr>
        </p:nvSpPr>
        <p:spPr/>
        <p:txBody>
          <a:bodyPr/>
          <a:lstStyle/>
          <a:p>
            <a:fld id="{E729977F-0734-DF4F-A459-D9D2581E7D6D}" type="slidenum">
              <a:rPr lang="en-US" smtClean="0"/>
              <a:t>36</a:t>
            </a:fld>
            <a:endParaRPr lang="en-US"/>
          </a:p>
        </p:txBody>
      </p:sp>
    </p:spTree>
    <p:extLst>
      <p:ext uri="{BB962C8B-B14F-4D97-AF65-F5344CB8AC3E}">
        <p14:creationId xmlns:p14="http://schemas.microsoft.com/office/powerpoint/2010/main" val="3901159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Doutrina da Contração Fiscal Expansionista</a:t>
            </a:r>
            <a:endParaRPr lang="en-US" dirty="0"/>
          </a:p>
        </p:txBody>
      </p:sp>
      <p:sp>
        <p:nvSpPr>
          <p:cNvPr id="3" name="Content Placeholder 2"/>
          <p:cNvSpPr>
            <a:spLocks noGrp="1"/>
          </p:cNvSpPr>
          <p:nvPr>
            <p:ph idx="4294967295"/>
          </p:nvPr>
        </p:nvSpPr>
        <p:spPr>
          <a:xfrm>
            <a:off x="141598" y="1212952"/>
            <a:ext cx="8826500" cy="4786671"/>
          </a:xfrm>
          <a:prstGeom prst="rect">
            <a:avLst/>
          </a:prstGeom>
        </p:spPr>
        <p:txBody>
          <a:bodyPr>
            <a:normAutofit/>
          </a:bodyPr>
          <a:lstStyle/>
          <a:p>
            <a:r>
              <a:rPr lang="pt-BR" sz="2400" b="1" dirty="0" err="1"/>
              <a:t>Crowding</a:t>
            </a:r>
            <a:r>
              <a:rPr lang="pt-BR" sz="2400" b="1" dirty="0"/>
              <a:t> out</a:t>
            </a:r>
            <a:r>
              <a:rPr lang="pt-BR" sz="2400" dirty="0"/>
              <a:t>: O efeito positivo da austeridade decorre do pressuposto de que o setor público e o setor privado disputam recursos, dada a maior eficiência do gasto privado, a contração do gasto público gera um aumento ainda maior do gasto priva</a:t>
            </a:r>
          </a:p>
          <a:p>
            <a:r>
              <a:rPr lang="pt-BR" sz="2400" b="1" dirty="0"/>
              <a:t>Aumento da confiança</a:t>
            </a:r>
            <a:r>
              <a:rPr lang="pt-BR" sz="2400" dirty="0"/>
              <a:t>: há um incentivo por parte dos empresários em investir quando o governo reduz sua participação na economia, controla seu resultado fiscal e mostra compromisso em pagar a dívida.</a:t>
            </a:r>
          </a:p>
          <a:p>
            <a:r>
              <a:rPr lang="pt-BR" sz="2400" b="1" dirty="0"/>
              <a:t>Equivalência </a:t>
            </a:r>
            <a:r>
              <a:rPr lang="pt-BR" sz="2400" b="1" dirty="0" err="1"/>
              <a:t>Ricardiana</a:t>
            </a:r>
            <a:r>
              <a:rPr lang="pt-BR" sz="2400" dirty="0"/>
              <a:t>: anúncio da redução dos gastos do governo estimularia o consumo, mesmo que os impostos permanecessem inalterados, pois levaria a uma redução dos impostos no futuro</a:t>
            </a:r>
          </a:p>
          <a:p>
            <a:endParaRPr lang="pt-BR" sz="2400" dirty="0"/>
          </a:p>
        </p:txBody>
      </p:sp>
      <p:sp>
        <p:nvSpPr>
          <p:cNvPr id="4" name="Date Placeholder 3"/>
          <p:cNvSpPr>
            <a:spLocks noGrp="1"/>
          </p:cNvSpPr>
          <p:nvPr>
            <p:ph type="dt" sz="half" idx="10"/>
          </p:nvPr>
        </p:nvSpPr>
        <p:spPr/>
        <p:txBody>
          <a:bodyPr/>
          <a:lstStyle/>
          <a:p>
            <a:fld id="{F27453EC-1B29-4231-983D-524ACC929C37}" type="datetime1">
              <a:rPr lang="pt-BR" smtClean="0"/>
              <a:t>27/11/19</a:t>
            </a:fld>
            <a:endParaRPr lang="en-US"/>
          </a:p>
        </p:txBody>
      </p:sp>
      <p:sp>
        <p:nvSpPr>
          <p:cNvPr id="5" name="Footer Placeholder 4"/>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37</a:t>
            </a:fld>
            <a:endParaRPr lang="en-US"/>
          </a:p>
        </p:txBody>
      </p:sp>
    </p:spTree>
    <p:extLst>
      <p:ext uri="{BB962C8B-B14F-4D97-AF65-F5344CB8AC3E}">
        <p14:creationId xmlns:p14="http://schemas.microsoft.com/office/powerpoint/2010/main" val="3412678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ço Reservado para Conteúdo 3">
            <a:extLst>
              <a:ext uri="{FF2B5EF4-FFF2-40B4-BE49-F238E27FC236}">
                <a16:creationId xmlns="" xmlns:a16="http://schemas.microsoft.com/office/drawing/2014/main" id="{92156011-DA66-449E-8D8E-1CD196B54AF0}"/>
              </a:ext>
            </a:extLst>
          </p:cNvPr>
          <p:cNvSpPr>
            <a:spLocks noGrp="1"/>
          </p:cNvSpPr>
          <p:nvPr>
            <p:ph idx="1"/>
          </p:nvPr>
        </p:nvSpPr>
        <p:spPr/>
        <p:txBody>
          <a:bodyPr>
            <a:normAutofit fontScale="92500" lnSpcReduction="10000"/>
          </a:bodyPr>
          <a:lstStyle/>
          <a:p>
            <a:pPr marL="360363" lvl="0" indent="-360363">
              <a:buFont typeface="Arial" pitchFamily="34" charset="0"/>
              <a:buChar char="•"/>
            </a:pPr>
            <a:r>
              <a:rPr lang="pt-BR" b="1" u="sng" dirty="0"/>
              <a:t>Sustentabilidade</a:t>
            </a:r>
            <a:r>
              <a:rPr lang="pt-BR" b="1" dirty="0"/>
              <a:t>:</a:t>
            </a:r>
            <a:r>
              <a:rPr lang="pt-BR" dirty="0"/>
              <a:t> as regras devem estar inseridas num quadro a médio prazo</a:t>
            </a:r>
          </a:p>
          <a:p>
            <a:pPr marL="360363" lvl="0" indent="-360363">
              <a:buFont typeface="Arial" pitchFamily="34" charset="0"/>
              <a:buChar char="•"/>
            </a:pPr>
            <a:r>
              <a:rPr lang="pt-BR" b="1" u="sng" dirty="0"/>
              <a:t>Reduzir a </a:t>
            </a:r>
            <a:r>
              <a:rPr lang="pt-BR" b="1" u="sng" dirty="0" err="1"/>
              <a:t>prociclicalidade</a:t>
            </a:r>
            <a:r>
              <a:rPr lang="pt-BR" u="sng" dirty="0"/>
              <a:t>:</a:t>
            </a:r>
            <a:r>
              <a:rPr lang="pt-BR" dirty="0"/>
              <a:t> as regras devem mirar no  primário estrutural ajustado pelo ciclo e pelo preço das </a:t>
            </a:r>
            <a:r>
              <a:rPr lang="pt-BR" i="1" dirty="0"/>
              <a:t>commodities</a:t>
            </a:r>
            <a:endParaRPr lang="pt-BR" dirty="0"/>
          </a:p>
          <a:p>
            <a:pPr marL="360363" lvl="0" indent="-360363">
              <a:buFont typeface="Arial" pitchFamily="34" charset="0"/>
              <a:buChar char="•"/>
            </a:pPr>
            <a:r>
              <a:rPr lang="pt-BR" b="1" u="sng" dirty="0"/>
              <a:t>Fornecer flexibilidade:</a:t>
            </a:r>
            <a:r>
              <a:rPr lang="pt-BR" dirty="0"/>
              <a:t> devem incluir cláusulas de escape transparentes e o mandato para que o governo possa desenhar uma estratégia de retorno ao objetivo de médio prazo</a:t>
            </a:r>
          </a:p>
          <a:p>
            <a:pPr marL="360363" indent="-360363">
              <a:buFont typeface="Arial" pitchFamily="34" charset="0"/>
              <a:buChar char="•"/>
            </a:pPr>
            <a:r>
              <a:rPr lang="pt-BR" b="1" u="sng" dirty="0"/>
              <a:t>Guiar o debate sobre política fiscal:</a:t>
            </a:r>
            <a:r>
              <a:rPr lang="pt-BR" b="1" dirty="0"/>
              <a:t> </a:t>
            </a:r>
            <a:r>
              <a:rPr lang="pt-BR" dirty="0"/>
              <a:t>não deve colocar a política fiscal no piloto automático</a:t>
            </a:r>
          </a:p>
          <a:p>
            <a:pPr marL="360363" lvl="0" indent="-360363">
              <a:buFont typeface="Arial" pitchFamily="34" charset="0"/>
              <a:buChar char="•"/>
            </a:pPr>
            <a:r>
              <a:rPr lang="pt-BR" b="1" u="sng" dirty="0"/>
              <a:t>Desencorajar tentativas de eludir as regras:</a:t>
            </a:r>
            <a:r>
              <a:rPr lang="pt-BR" dirty="0"/>
              <a:t> incluir mecanismos estritos de transparência e prestação de contas</a:t>
            </a:r>
          </a:p>
        </p:txBody>
      </p:sp>
      <p:sp>
        <p:nvSpPr>
          <p:cNvPr id="2" name="Título 1">
            <a:extLst>
              <a:ext uri="{FF2B5EF4-FFF2-40B4-BE49-F238E27FC236}">
                <a16:creationId xmlns="" xmlns:a16="http://schemas.microsoft.com/office/drawing/2014/main" id="{93ABB988-36FE-4404-A50E-22CE6481BEFC}"/>
              </a:ext>
            </a:extLst>
          </p:cNvPr>
          <p:cNvSpPr>
            <a:spLocks noGrp="1"/>
          </p:cNvSpPr>
          <p:nvPr>
            <p:ph type="title"/>
          </p:nvPr>
        </p:nvSpPr>
        <p:spPr/>
        <p:txBody>
          <a:bodyPr>
            <a:normAutofit fontScale="90000"/>
          </a:bodyPr>
          <a:lstStyle/>
          <a:p>
            <a:r>
              <a:rPr lang="pt-BR" b="1" dirty="0"/>
              <a:t>Princípios básicos das regras fiscais</a:t>
            </a:r>
            <a:br>
              <a:rPr lang="pt-BR" b="1" dirty="0"/>
            </a:br>
            <a:r>
              <a:rPr lang="pt-BR" b="1" dirty="0"/>
              <a:t>de 2ª geração</a:t>
            </a:r>
            <a:endParaRPr lang="pt-BR" dirty="0"/>
          </a:p>
        </p:txBody>
      </p:sp>
      <p:sp>
        <p:nvSpPr>
          <p:cNvPr id="3" name="Espaço Reservado para Data 2"/>
          <p:cNvSpPr>
            <a:spLocks noGrp="1"/>
          </p:cNvSpPr>
          <p:nvPr>
            <p:ph type="dt" sz="half" idx="10"/>
          </p:nvPr>
        </p:nvSpPr>
        <p:spPr/>
        <p:txBody>
          <a:bodyPr/>
          <a:lstStyle/>
          <a:p>
            <a:fld id="{F33C1FBF-1A32-4BDD-9EF8-B072CD1E003E}" type="datetime1">
              <a:rPr lang="pt-BR" smtClean="0"/>
              <a:t>27/11/19</a:t>
            </a:fld>
            <a:endParaRPr lang="en-US"/>
          </a:p>
        </p:txBody>
      </p:sp>
      <p:sp>
        <p:nvSpPr>
          <p:cNvPr id="5" name="Espaço Reservado para Rodapé 4"/>
          <p:cNvSpPr>
            <a:spLocks noGrp="1"/>
          </p:cNvSpPr>
          <p:nvPr>
            <p:ph type="ftr" sz="quarter" idx="11"/>
          </p:nvPr>
        </p:nvSpPr>
        <p:spPr/>
        <p:txBody>
          <a:bodyPr/>
          <a:lstStyle/>
          <a:p>
            <a:r>
              <a:rPr lang="en-US" smtClean="0"/>
              <a:t>Esther Dweck</a:t>
            </a:r>
            <a:endParaRPr lang="en-US"/>
          </a:p>
        </p:txBody>
      </p:sp>
      <p:sp>
        <p:nvSpPr>
          <p:cNvPr id="6" name="Espaço Reservado para Número de Slide 5"/>
          <p:cNvSpPr>
            <a:spLocks noGrp="1"/>
          </p:cNvSpPr>
          <p:nvPr>
            <p:ph type="sldNum" sz="quarter" idx="12"/>
          </p:nvPr>
        </p:nvSpPr>
        <p:spPr/>
        <p:txBody>
          <a:bodyPr/>
          <a:lstStyle/>
          <a:p>
            <a:fld id="{E729977F-0734-DF4F-A459-D9D2581E7D6D}" type="slidenum">
              <a:rPr lang="en-US" smtClean="0"/>
              <a:t>38</a:t>
            </a:fld>
            <a:endParaRPr lang="en-US"/>
          </a:p>
        </p:txBody>
      </p:sp>
    </p:spTree>
    <p:extLst>
      <p:ext uri="{BB962C8B-B14F-4D97-AF65-F5344CB8AC3E}">
        <p14:creationId xmlns:p14="http://schemas.microsoft.com/office/powerpoint/2010/main" val="2143854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normAutofit lnSpcReduction="10000"/>
          </a:bodyPr>
          <a:lstStyle/>
          <a:p>
            <a:r>
              <a:rPr lang="en-US" sz="3200" dirty="0"/>
              <a:t>Ron Bloom, 2012 -­‐ </a:t>
            </a:r>
            <a:r>
              <a:rPr lang="en-US" sz="3200" dirty="0" err="1"/>
              <a:t>Fracasso</a:t>
            </a:r>
            <a:r>
              <a:rPr lang="en-US" sz="3200" dirty="0"/>
              <a:t> da </a:t>
            </a:r>
            <a:r>
              <a:rPr lang="en-US" sz="3200" dirty="0" err="1"/>
              <a:t>estratégia</a:t>
            </a:r>
            <a:r>
              <a:rPr lang="en-US" sz="3200" dirty="0"/>
              <a:t> </a:t>
            </a:r>
            <a:r>
              <a:rPr lang="en-US" sz="3200" dirty="0" err="1"/>
              <a:t>norteamericana</a:t>
            </a:r>
            <a:r>
              <a:rPr lang="en-US" sz="3200" dirty="0"/>
              <a:t> do “invent it here” and “make it there”.</a:t>
            </a:r>
            <a:endParaRPr lang="pt-BR" sz="3200" dirty="0"/>
          </a:p>
          <a:p>
            <a:r>
              <a:rPr lang="en-US" sz="3200" dirty="0"/>
              <a:t>…. “when you loose manufacturing the loss of innovation follows”</a:t>
            </a:r>
          </a:p>
          <a:p>
            <a:endParaRPr lang="pt-BR" sz="2400" dirty="0"/>
          </a:p>
          <a:p>
            <a:r>
              <a:rPr lang="pt-BR" b="1" dirty="0"/>
              <a:t>Agenda: </a:t>
            </a:r>
            <a:r>
              <a:rPr lang="pt-BR" dirty="0"/>
              <a:t>Definir estratégia para articular setorialmente e regionalmente as cadeias produtivas domésticas e agregar valor à produção nacional, elevando a produtividade e a capacidade produtiva e reduzindo os vazamentos de demanda com importações. </a:t>
            </a:r>
          </a:p>
        </p:txBody>
      </p:sp>
      <p:sp>
        <p:nvSpPr>
          <p:cNvPr id="2" name="Título 1"/>
          <p:cNvSpPr>
            <a:spLocks noGrp="1"/>
          </p:cNvSpPr>
          <p:nvPr>
            <p:ph type="title"/>
          </p:nvPr>
        </p:nvSpPr>
        <p:spPr/>
        <p:txBody>
          <a:bodyPr>
            <a:normAutofit/>
          </a:bodyPr>
          <a:lstStyle/>
          <a:p>
            <a:r>
              <a:rPr lang="pt-BR" dirty="0"/>
              <a:t>Conteúdo </a:t>
            </a:r>
            <a:r>
              <a:rPr lang="pt-BR" dirty="0" smtClean="0"/>
              <a:t>Local</a:t>
            </a:r>
            <a:endParaRPr lang="pt-BR" dirty="0"/>
          </a:p>
        </p:txBody>
      </p:sp>
    </p:spTree>
    <p:extLst>
      <p:ext uri="{BB962C8B-B14F-4D97-AF65-F5344CB8AC3E}">
        <p14:creationId xmlns:p14="http://schemas.microsoft.com/office/powerpoint/2010/main" val="5335759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680354" y="0"/>
            <a:ext cx="8463646" cy="939800"/>
          </a:xfrm>
          <a:prstGeom prst="rect">
            <a:avLst/>
          </a:prstGeom>
        </p:spPr>
        <p:txBody>
          <a:bodyPr/>
          <a:lstStyle/>
          <a:p>
            <a:r>
              <a:rPr lang="pt-BR" b="1" dirty="0"/>
              <a:t>Finanças Públicas e Desenvolvimento</a:t>
            </a:r>
          </a:p>
        </p:txBody>
      </p:sp>
      <p:pic>
        <p:nvPicPr>
          <p:cNvPr id="4" name="Espaço Reservado para Conteúdo 3" descr="fin_pub_chart.jpg"/>
          <p:cNvPicPr>
            <a:picLocks noGrp="1" noChangeAspect="1"/>
          </p:cNvPicPr>
          <p:nvPr>
            <p:ph idx="1"/>
          </p:nvPr>
        </p:nvPicPr>
        <p:blipFill>
          <a:blip r:embed="rId2" cstate="print"/>
          <a:stretch>
            <a:fillRect/>
          </a:stretch>
        </p:blipFill>
        <p:spPr>
          <a:xfrm>
            <a:off x="-182779" y="1643679"/>
            <a:ext cx="9749611" cy="3960415"/>
          </a:xfrm>
        </p:spPr>
      </p:pic>
      <p:sp>
        <p:nvSpPr>
          <p:cNvPr id="2" name="Espaço Reservado para Data 1"/>
          <p:cNvSpPr>
            <a:spLocks noGrp="1"/>
          </p:cNvSpPr>
          <p:nvPr>
            <p:ph type="dt" sz="half" idx="10"/>
          </p:nvPr>
        </p:nvSpPr>
        <p:spPr/>
        <p:txBody>
          <a:bodyPr/>
          <a:lstStyle/>
          <a:p>
            <a:fld id="{54A3AB6B-D3B9-483C-A200-FF879C76740C}" type="datetime1">
              <a:rPr lang="pt-BR" smtClean="0"/>
              <a:t>27/11/19</a:t>
            </a:fld>
            <a:endParaRPr lang="en-US"/>
          </a:p>
        </p:txBody>
      </p:sp>
      <p:sp>
        <p:nvSpPr>
          <p:cNvPr id="3" name="Espaço Reservado para Rodapé 2"/>
          <p:cNvSpPr>
            <a:spLocks noGrp="1"/>
          </p:cNvSpPr>
          <p:nvPr>
            <p:ph type="ftr" sz="quarter" idx="11"/>
          </p:nvPr>
        </p:nvSpPr>
        <p:spPr/>
        <p:txBody>
          <a:bodyPr/>
          <a:lstStyle/>
          <a:p>
            <a:r>
              <a:rPr lang="en-US" smtClean="0"/>
              <a:t>Esther Dweck</a:t>
            </a:r>
            <a:endParaRPr lang="en-US"/>
          </a:p>
        </p:txBody>
      </p:sp>
      <p:sp>
        <p:nvSpPr>
          <p:cNvPr id="5" name="Espaço Reservado para Número de Slide 4"/>
          <p:cNvSpPr>
            <a:spLocks noGrp="1"/>
          </p:cNvSpPr>
          <p:nvPr>
            <p:ph type="sldNum" sz="quarter" idx="12"/>
          </p:nvPr>
        </p:nvSpPr>
        <p:spPr/>
        <p:txBody>
          <a:bodyPr/>
          <a:lstStyle/>
          <a:p>
            <a:fld id="{E729977F-0734-DF4F-A459-D9D2581E7D6D}" type="slidenum">
              <a:rPr lang="en-US" smtClean="0"/>
              <a:t>4</a:t>
            </a:fld>
            <a:endParaRPr lang="en-US"/>
          </a:p>
        </p:txBody>
      </p:sp>
    </p:spTree>
    <p:extLst>
      <p:ext uri="{BB962C8B-B14F-4D97-AF65-F5344CB8AC3E}">
        <p14:creationId xmlns:p14="http://schemas.microsoft.com/office/powerpoint/2010/main" val="3883678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Brasil</a:t>
            </a:r>
            <a:r>
              <a:rPr lang="en-US" b="1" dirty="0"/>
              <a:t> </a:t>
            </a:r>
            <a:r>
              <a:rPr lang="en-US" b="1" dirty="0" err="1"/>
              <a:t>em</a:t>
            </a:r>
            <a:r>
              <a:rPr lang="en-US" b="1" dirty="0"/>
              <a:t> </a:t>
            </a:r>
            <a:r>
              <a:rPr lang="en-US" b="1" dirty="0" err="1"/>
              <a:t>Comparação</a:t>
            </a:r>
            <a:r>
              <a:rPr lang="en-US" b="1" dirty="0"/>
              <a:t> com outros </a:t>
            </a:r>
            <a:r>
              <a:rPr lang="en-US" b="1" dirty="0" err="1"/>
              <a:t>países</a:t>
            </a:r>
            <a:r>
              <a:rPr lang="en-US" b="1" dirty="0"/>
              <a:t> </a:t>
            </a:r>
            <a:r>
              <a:rPr lang="en-US" b="1" dirty="0" err="1"/>
              <a:t>ainda</a:t>
            </a:r>
            <a:r>
              <a:rPr lang="en-US" b="1" dirty="0"/>
              <a:t> </a:t>
            </a:r>
            <a:r>
              <a:rPr lang="en-US" b="1" dirty="0" err="1"/>
              <a:t>é</a:t>
            </a:r>
            <a:r>
              <a:rPr lang="en-US" b="1" dirty="0"/>
              <a:t> </a:t>
            </a:r>
            <a:r>
              <a:rPr lang="en-US" b="1" dirty="0" err="1"/>
              <a:t>muito</a:t>
            </a:r>
            <a:r>
              <a:rPr lang="en-US" b="1" dirty="0"/>
              <a:t> </a:t>
            </a:r>
            <a:r>
              <a:rPr lang="en-US" b="1" dirty="0" err="1"/>
              <a:t>desigual</a:t>
            </a:r>
            <a:endParaRPr lang="en-US" b="1" dirty="0"/>
          </a:p>
        </p:txBody>
      </p:sp>
      <p:pic>
        <p:nvPicPr>
          <p:cNvPr id="4" name="Content Placeholder 3"/>
          <p:cNvPicPr>
            <a:picLocks noGrp="1" noChangeAspect="1"/>
          </p:cNvPicPr>
          <p:nvPr>
            <p:ph idx="4294967295"/>
          </p:nvPr>
        </p:nvPicPr>
        <p:blipFill>
          <a:blip r:embed="rId2"/>
          <a:srcRect l="-3122" r="-3122"/>
          <a:stretch>
            <a:fillRect/>
          </a:stretch>
        </p:blipFill>
        <p:spPr>
          <a:xfrm>
            <a:off x="0" y="1387722"/>
            <a:ext cx="8229600" cy="4525962"/>
          </a:xfrm>
        </p:spPr>
      </p:pic>
      <p:sp>
        <p:nvSpPr>
          <p:cNvPr id="5" name="Rectangle 4"/>
          <p:cNvSpPr/>
          <p:nvPr/>
        </p:nvSpPr>
        <p:spPr>
          <a:xfrm>
            <a:off x="239889" y="5665230"/>
            <a:ext cx="8791222" cy="646331"/>
          </a:xfrm>
          <a:prstGeom prst="rect">
            <a:avLst/>
          </a:prstGeom>
        </p:spPr>
        <p:txBody>
          <a:bodyPr wrap="square">
            <a:spAutoFit/>
          </a:bodyPr>
          <a:lstStyle/>
          <a:p>
            <a:r>
              <a:rPr lang="en-US" b="1" dirty="0" err="1"/>
              <a:t>Fonte</a:t>
            </a:r>
            <a:r>
              <a:rPr lang="en-US" b="1" dirty="0"/>
              <a:t>: </a:t>
            </a:r>
            <a:r>
              <a:rPr lang="en-US" dirty="0" err="1"/>
              <a:t>Banco</a:t>
            </a:r>
            <a:r>
              <a:rPr lang="en-US" dirty="0"/>
              <a:t> Mundial (World Development Indicators) – Dados de 2013 </a:t>
            </a:r>
            <a:r>
              <a:rPr lang="en-US" dirty="0" err="1"/>
              <a:t>ou</a:t>
            </a:r>
            <a:r>
              <a:rPr lang="en-US" dirty="0"/>
              <a:t> </a:t>
            </a:r>
            <a:r>
              <a:rPr lang="en-US" dirty="0" err="1"/>
              <a:t>último</a:t>
            </a:r>
            <a:r>
              <a:rPr lang="en-US" dirty="0"/>
              <a:t> </a:t>
            </a:r>
            <a:r>
              <a:rPr lang="en-US" dirty="0" err="1"/>
              <a:t>disponível</a:t>
            </a:r>
            <a:r>
              <a:rPr lang="en-US" dirty="0"/>
              <a:t>. Para </a:t>
            </a:r>
            <a:r>
              <a:rPr lang="en-US" dirty="0" err="1"/>
              <a:t>Brasil</a:t>
            </a:r>
            <a:r>
              <a:rPr lang="en-US" dirty="0"/>
              <a:t>, IBGE/PNAD 2013. </a:t>
            </a:r>
            <a:r>
              <a:rPr lang="en-US" b="1" dirty="0" err="1"/>
              <a:t>Elaboração</a:t>
            </a:r>
            <a:r>
              <a:rPr lang="en-US" b="1" dirty="0"/>
              <a:t>: </a:t>
            </a:r>
            <a:r>
              <a:rPr lang="en-US" dirty="0"/>
              <a:t>SPE/MF (2016).</a:t>
            </a:r>
          </a:p>
        </p:txBody>
      </p:sp>
      <p:sp>
        <p:nvSpPr>
          <p:cNvPr id="6" name="TextBox 5"/>
          <p:cNvSpPr txBox="1"/>
          <p:nvPr/>
        </p:nvSpPr>
        <p:spPr>
          <a:xfrm>
            <a:off x="1241777" y="954279"/>
            <a:ext cx="6900333" cy="461665"/>
          </a:xfrm>
          <a:prstGeom prst="rect">
            <a:avLst/>
          </a:prstGeom>
          <a:noFill/>
        </p:spPr>
        <p:txBody>
          <a:bodyPr wrap="square" rtlCol="0">
            <a:spAutoFit/>
          </a:bodyPr>
          <a:lstStyle/>
          <a:p>
            <a:pPr algn="ctr"/>
            <a:r>
              <a:rPr lang="en-US" sz="2400" b="1" dirty="0" err="1"/>
              <a:t>Índice</a:t>
            </a:r>
            <a:r>
              <a:rPr lang="en-US" sz="2400" b="1" dirty="0"/>
              <a:t> de </a:t>
            </a:r>
            <a:r>
              <a:rPr lang="en-US" sz="2400" b="1" dirty="0" err="1"/>
              <a:t>Gini</a:t>
            </a:r>
            <a:r>
              <a:rPr lang="en-US" sz="2400" b="1" dirty="0"/>
              <a:t> de </a:t>
            </a:r>
            <a:r>
              <a:rPr lang="en-US" sz="2400" b="1" dirty="0" err="1"/>
              <a:t>Países</a:t>
            </a:r>
            <a:r>
              <a:rPr lang="en-US" sz="2400" b="1" dirty="0"/>
              <a:t> </a:t>
            </a:r>
            <a:r>
              <a:rPr lang="en-US" sz="2400" b="1" dirty="0" err="1"/>
              <a:t>Selecionados</a:t>
            </a:r>
            <a:r>
              <a:rPr lang="en-US" sz="2400" b="1" dirty="0"/>
              <a:t> </a:t>
            </a:r>
            <a:r>
              <a:rPr lang="en-US" sz="2400" b="1" dirty="0" err="1"/>
              <a:t>em</a:t>
            </a:r>
            <a:r>
              <a:rPr lang="en-US" sz="2400" b="1" dirty="0"/>
              <a:t> 2013 </a:t>
            </a:r>
          </a:p>
        </p:txBody>
      </p:sp>
      <p:sp>
        <p:nvSpPr>
          <p:cNvPr id="3" name="Date Placeholder 2"/>
          <p:cNvSpPr>
            <a:spLocks noGrp="1"/>
          </p:cNvSpPr>
          <p:nvPr>
            <p:ph type="dt" sz="half" idx="10"/>
          </p:nvPr>
        </p:nvSpPr>
        <p:spPr/>
        <p:txBody>
          <a:bodyPr/>
          <a:lstStyle/>
          <a:p>
            <a:fld id="{70B7AB84-194E-A141-B123-6733F9876E4B}" type="datetime1">
              <a:rPr lang="pt-BR" smtClean="0"/>
              <a:t>27/11/19</a:t>
            </a:fld>
            <a:endParaRPr lang="en-US"/>
          </a:p>
        </p:txBody>
      </p:sp>
      <p:sp>
        <p:nvSpPr>
          <p:cNvPr id="7" name="Footer Placeholder 6"/>
          <p:cNvSpPr>
            <a:spLocks noGrp="1"/>
          </p:cNvSpPr>
          <p:nvPr>
            <p:ph type="ftr" sz="quarter" idx="11"/>
          </p:nvPr>
        </p:nvSpPr>
        <p:spPr/>
        <p:txBody>
          <a:bodyPr/>
          <a:lstStyle/>
          <a:p>
            <a:r>
              <a:rPr lang="pt-BR" smtClean="0"/>
              <a:t>Esther Dweck</a:t>
            </a:r>
            <a:endParaRPr lang="en-US"/>
          </a:p>
        </p:txBody>
      </p:sp>
      <p:sp>
        <p:nvSpPr>
          <p:cNvPr id="8" name="Slide Number Placeholder 7"/>
          <p:cNvSpPr>
            <a:spLocks noGrp="1"/>
          </p:cNvSpPr>
          <p:nvPr>
            <p:ph type="sldNum" sz="quarter" idx="12"/>
          </p:nvPr>
        </p:nvSpPr>
        <p:spPr/>
        <p:txBody>
          <a:bodyPr/>
          <a:lstStyle/>
          <a:p>
            <a:fld id="{E729977F-0734-DF4F-A459-D9D2581E7D6D}" type="slidenum">
              <a:rPr lang="en-US" smtClean="0"/>
              <a:t>40</a:t>
            </a:fld>
            <a:endParaRPr lang="en-US"/>
          </a:p>
        </p:txBody>
      </p:sp>
    </p:spTree>
    <p:extLst>
      <p:ext uri="{BB962C8B-B14F-4D97-AF65-F5344CB8AC3E}">
        <p14:creationId xmlns:p14="http://schemas.microsoft.com/office/powerpoint/2010/main" val="576988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err="1"/>
              <a:t>Desigualdade</a:t>
            </a:r>
            <a:r>
              <a:rPr lang="en-US" b="1" dirty="0"/>
              <a:t> de </a:t>
            </a:r>
            <a:r>
              <a:rPr lang="en-US" b="1" dirty="0" err="1"/>
              <a:t>Riqueza</a:t>
            </a:r>
            <a:endParaRPr lang="en-US" b="1" dirty="0"/>
          </a:p>
        </p:txBody>
      </p:sp>
      <p:pic>
        <p:nvPicPr>
          <p:cNvPr id="5" name="Content Placeholder 4"/>
          <p:cNvPicPr>
            <a:picLocks noGrp="1" noChangeAspect="1"/>
          </p:cNvPicPr>
          <p:nvPr>
            <p:ph idx="1"/>
          </p:nvPr>
        </p:nvPicPr>
        <p:blipFill>
          <a:blip r:embed="rId2"/>
          <a:srcRect l="-12446" r="-12446"/>
          <a:stretch>
            <a:fillRect/>
          </a:stretch>
        </p:blipFill>
        <p:spPr/>
      </p:pic>
      <p:sp>
        <p:nvSpPr>
          <p:cNvPr id="2" name="Date Placeholder 1"/>
          <p:cNvSpPr>
            <a:spLocks noGrp="1"/>
          </p:cNvSpPr>
          <p:nvPr>
            <p:ph type="dt" sz="half" idx="10"/>
          </p:nvPr>
        </p:nvSpPr>
        <p:spPr/>
        <p:txBody>
          <a:bodyPr/>
          <a:lstStyle/>
          <a:p>
            <a:fld id="{216412A3-D387-0143-BC65-1E910E281B19}" type="datetime1">
              <a:rPr lang="pt-BR" smtClean="0"/>
              <a:t>27/11/19</a:t>
            </a:fld>
            <a:endParaRPr lang="en-US"/>
          </a:p>
        </p:txBody>
      </p:sp>
      <p:sp>
        <p:nvSpPr>
          <p:cNvPr id="4" name="Footer Placeholder 3"/>
          <p:cNvSpPr>
            <a:spLocks noGrp="1"/>
          </p:cNvSpPr>
          <p:nvPr>
            <p:ph type="ftr" sz="quarter" idx="11"/>
          </p:nvPr>
        </p:nvSpPr>
        <p:spPr/>
        <p:txBody>
          <a:bodyPr/>
          <a:lstStyle/>
          <a:p>
            <a:r>
              <a:rPr lang="en-US"/>
              <a:t>Esther Dweck</a:t>
            </a:r>
          </a:p>
        </p:txBody>
      </p:sp>
      <p:sp>
        <p:nvSpPr>
          <p:cNvPr id="6" name="Slide Number Placeholder 5"/>
          <p:cNvSpPr>
            <a:spLocks noGrp="1"/>
          </p:cNvSpPr>
          <p:nvPr>
            <p:ph type="sldNum" sz="quarter" idx="12"/>
          </p:nvPr>
        </p:nvSpPr>
        <p:spPr/>
        <p:txBody>
          <a:bodyPr/>
          <a:lstStyle/>
          <a:p>
            <a:fld id="{E729977F-0734-DF4F-A459-D9D2581E7D6D}" type="slidenum">
              <a:rPr lang="en-US" smtClean="0"/>
              <a:t>41</a:t>
            </a:fld>
            <a:endParaRPr lang="en-US"/>
          </a:p>
        </p:txBody>
      </p:sp>
      <p:sp>
        <p:nvSpPr>
          <p:cNvPr id="7" name="TextBox 6"/>
          <p:cNvSpPr txBox="1"/>
          <p:nvPr/>
        </p:nvSpPr>
        <p:spPr>
          <a:xfrm>
            <a:off x="295479" y="6080046"/>
            <a:ext cx="7081302" cy="369332"/>
          </a:xfrm>
          <a:prstGeom prst="rect">
            <a:avLst/>
          </a:prstGeom>
          <a:noFill/>
        </p:spPr>
        <p:txBody>
          <a:bodyPr wrap="square" rtlCol="0">
            <a:spAutoFit/>
          </a:bodyPr>
          <a:lstStyle/>
          <a:p>
            <a:r>
              <a:rPr lang="en-US" dirty="0"/>
              <a:t>Source: </a:t>
            </a:r>
            <a:r>
              <a:rPr lang="es-ES_tradnl" dirty="0"/>
              <a:t>Morgan, M. (2017)</a:t>
            </a:r>
            <a:endParaRPr lang="en-US" dirty="0"/>
          </a:p>
        </p:txBody>
      </p:sp>
    </p:spTree>
    <p:extLst>
      <p:ext uri="{BB962C8B-B14F-4D97-AF65-F5344CB8AC3E}">
        <p14:creationId xmlns:p14="http://schemas.microsoft.com/office/powerpoint/2010/main" val="2024415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460375">
              <a:lnSpc>
                <a:spcPct val="150000"/>
              </a:lnSpc>
              <a:buClrTx/>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cs typeface="Times New Roman" pitchFamily="18" charset="0"/>
              </a:rPr>
              <a:t>Democracia e Desigualdade</a:t>
            </a:r>
          </a:p>
          <a:p>
            <a:pPr marL="342900" indent="-339725" algn="ctr">
              <a:lnSpc>
                <a:spcPct val="150000"/>
              </a:lnSpc>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cs typeface="Times New Roman" pitchFamily="18" charset="0"/>
              </a:rPr>
              <a:t>Objetivo: Crescimento com redução da Desigualdade</a:t>
            </a:r>
            <a:endParaRPr lang="pt-BR" b="1" dirty="0">
              <a:solidFill>
                <a:srgbClr val="00664D"/>
              </a:solidFill>
              <a:cs typeface="Times New Roman" pitchFamily="18" charset="0"/>
            </a:endParaRPr>
          </a:p>
          <a:p>
            <a:pPr marL="269875" indent="-269875">
              <a:buFont typeface="Arial" pitchFamily="34" charset="0"/>
              <a:buChar char="•"/>
            </a:pPr>
            <a:r>
              <a:rPr lang="pt-BR" b="1" dirty="0"/>
              <a:t>década passada: </a:t>
            </a:r>
            <a:r>
              <a:rPr lang="pt-BR" dirty="0"/>
              <a:t>redução da desigualdade de renda corrente, acesso a serviços e regional</a:t>
            </a:r>
          </a:p>
          <a:p>
            <a:pPr marL="269875" indent="-269875">
              <a:buFont typeface="Arial" pitchFamily="34" charset="0"/>
              <a:buChar char="•"/>
            </a:pPr>
            <a:endParaRPr lang="pt-BR" dirty="0"/>
          </a:p>
          <a:p>
            <a:pPr marL="269875" indent="-269875">
              <a:buFont typeface="Arial" pitchFamily="34" charset="0"/>
              <a:buChar char="•"/>
            </a:pPr>
            <a:r>
              <a:rPr lang="pt-BR" b="1" dirty="0"/>
              <a:t>desafio das próximas décadas: </a:t>
            </a:r>
            <a:r>
              <a:rPr lang="pt-BR" dirty="0"/>
              <a:t>continuidade e ampliação do escopo da redução da desigualdade:</a:t>
            </a:r>
          </a:p>
          <a:p>
            <a:pPr marL="727075" lvl="1" indent="-269875">
              <a:buFont typeface="Arial" pitchFamily="34" charset="0"/>
              <a:buChar char="•"/>
            </a:pPr>
            <a:r>
              <a:rPr lang="pt-BR" sz="2800" dirty="0"/>
              <a:t>desigualdade de acesso aos serviços de qualidade</a:t>
            </a:r>
          </a:p>
          <a:p>
            <a:pPr marL="727075" lvl="1" indent="-269875">
              <a:buFont typeface="Arial" pitchFamily="34" charset="0"/>
              <a:buChar char="•"/>
            </a:pPr>
            <a:r>
              <a:rPr lang="pt-BR" sz="2800" dirty="0"/>
              <a:t>desigualdade de patrimônio</a:t>
            </a:r>
          </a:p>
          <a:p>
            <a:pPr marL="727075" lvl="1" indent="-269875">
              <a:buFont typeface="Arial" pitchFamily="34" charset="0"/>
              <a:buChar char="•"/>
            </a:pPr>
            <a:r>
              <a:rPr lang="pt-BR" sz="2800" dirty="0"/>
              <a:t>desigualdade regional</a:t>
            </a:r>
          </a:p>
        </p:txBody>
      </p:sp>
      <p:sp>
        <p:nvSpPr>
          <p:cNvPr id="2" name="Title 1"/>
          <p:cNvSpPr>
            <a:spLocks noGrp="1"/>
          </p:cNvSpPr>
          <p:nvPr>
            <p:ph type="title"/>
          </p:nvPr>
        </p:nvSpPr>
        <p:spPr>
          <a:xfrm>
            <a:off x="680354" y="0"/>
            <a:ext cx="8463646" cy="939800"/>
          </a:xfrm>
        </p:spPr>
        <p:txBody>
          <a:bodyPr>
            <a:normAutofit/>
          </a:bodyPr>
          <a:lstStyle/>
          <a:p>
            <a:r>
              <a:rPr lang="pt-BR" b="1" dirty="0"/>
              <a:t>Estratégia de Desenvolvimento</a:t>
            </a:r>
            <a:endParaRPr lang="en-US" dirty="0"/>
          </a:p>
        </p:txBody>
      </p:sp>
      <p:sp>
        <p:nvSpPr>
          <p:cNvPr id="4" name="Espaço Reservado para Rodapé 3"/>
          <p:cNvSpPr>
            <a:spLocks noGrp="1"/>
          </p:cNvSpPr>
          <p:nvPr>
            <p:ph type="ftr" sz="quarter" idx="11"/>
          </p:nvPr>
        </p:nvSpPr>
        <p:spPr/>
        <p:txBody>
          <a:bodyPr/>
          <a:lstStyle/>
          <a:p>
            <a:r>
              <a:rPr lang="en-US"/>
              <a:t>Esther Dweck</a:t>
            </a:r>
          </a:p>
        </p:txBody>
      </p:sp>
      <p:sp>
        <p:nvSpPr>
          <p:cNvPr id="5" name="Date Placeholder 4"/>
          <p:cNvSpPr>
            <a:spLocks noGrp="1"/>
          </p:cNvSpPr>
          <p:nvPr>
            <p:ph type="dt" sz="half" idx="10"/>
          </p:nvPr>
        </p:nvSpPr>
        <p:spPr/>
        <p:txBody>
          <a:bodyPr/>
          <a:lstStyle/>
          <a:p>
            <a:fld id="{78C271C6-E9B2-ED41-A643-3534AB875D73}"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42</a:t>
            </a:fld>
            <a:endParaRPr lang="en-US"/>
          </a:p>
        </p:txBody>
      </p:sp>
    </p:spTree>
    <p:extLst>
      <p:ext uri="{BB962C8B-B14F-4D97-AF65-F5344CB8AC3E}">
        <p14:creationId xmlns:p14="http://schemas.microsoft.com/office/powerpoint/2010/main" val="33331968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b="1" dirty="0" smtClean="0">
                <a:cs typeface="Times New Roman" pitchFamily="18" charset="0"/>
              </a:rPr>
              <a:t>Expectativas em queda</a:t>
            </a:r>
            <a:endParaRPr lang="en-US" dirty="0"/>
          </a:p>
        </p:txBody>
      </p:sp>
      <p:sp>
        <p:nvSpPr>
          <p:cNvPr id="3" name="Espaço Reservado para Rodapé 2"/>
          <p:cNvSpPr>
            <a:spLocks noGrp="1"/>
          </p:cNvSpPr>
          <p:nvPr>
            <p:ph type="ftr" sz="quarter" idx="11"/>
          </p:nvPr>
        </p:nvSpPr>
        <p:spPr/>
        <p:txBody>
          <a:bodyPr/>
          <a:lstStyle/>
          <a:p>
            <a:r>
              <a:rPr lang="en-US" smtClean="0"/>
              <a:t>Esther Dweck</a:t>
            </a:r>
            <a:endParaRPr lang="en-US"/>
          </a:p>
        </p:txBody>
      </p:sp>
      <p:sp>
        <p:nvSpPr>
          <p:cNvPr id="4" name="Espaço Reservado para Data 3"/>
          <p:cNvSpPr>
            <a:spLocks noGrp="1"/>
          </p:cNvSpPr>
          <p:nvPr>
            <p:ph type="dt" sz="half" idx="10"/>
          </p:nvPr>
        </p:nvSpPr>
        <p:spPr/>
        <p:txBody>
          <a:bodyPr/>
          <a:lstStyle/>
          <a:p>
            <a:fld id="{9AA84BF8-030C-DF41-A47E-41A4BED6DBC4}" type="datetime1">
              <a:rPr lang="pt-BR" smtClean="0"/>
              <a:t>27/11/19</a:t>
            </a:fld>
            <a:endParaRPr lang="en-US"/>
          </a:p>
        </p:txBody>
      </p:sp>
      <p:sp>
        <p:nvSpPr>
          <p:cNvPr id="6" name="Espaço Reservado para Número de Slide 5"/>
          <p:cNvSpPr>
            <a:spLocks noGrp="1"/>
          </p:cNvSpPr>
          <p:nvPr>
            <p:ph type="sldNum" sz="quarter" idx="12"/>
          </p:nvPr>
        </p:nvSpPr>
        <p:spPr>
          <a:xfrm>
            <a:off x="6571911" y="5923041"/>
            <a:ext cx="2133600" cy="365125"/>
          </a:xfrm>
        </p:spPr>
        <p:txBody>
          <a:bodyPr/>
          <a:lstStyle/>
          <a:p>
            <a:fld id="{E729977F-0734-DF4F-A459-D9D2581E7D6D}" type="slidenum">
              <a:rPr lang="en-US" smtClean="0"/>
              <a:t>43</a:t>
            </a:fld>
            <a:endParaRPr lang="en-US" dirty="0"/>
          </a:p>
        </p:txBody>
      </p:sp>
      <p:sp>
        <p:nvSpPr>
          <p:cNvPr id="5" name="TextBox 4"/>
          <p:cNvSpPr txBox="1"/>
          <p:nvPr/>
        </p:nvSpPr>
        <p:spPr>
          <a:xfrm>
            <a:off x="680354" y="6105604"/>
            <a:ext cx="8195261" cy="646331"/>
          </a:xfrm>
          <a:prstGeom prst="rect">
            <a:avLst/>
          </a:prstGeom>
          <a:noFill/>
        </p:spPr>
        <p:txBody>
          <a:bodyPr wrap="square" rtlCol="0">
            <a:spAutoFit/>
          </a:bodyPr>
          <a:lstStyle/>
          <a:p>
            <a:r>
              <a:rPr lang="en-US" dirty="0" err="1" smtClean="0"/>
              <a:t>Fonte</a:t>
            </a:r>
            <a:r>
              <a:rPr lang="en-US" dirty="0" smtClean="0"/>
              <a:t>: </a:t>
            </a:r>
            <a:r>
              <a:rPr lang="en-US" dirty="0" err="1" smtClean="0"/>
              <a:t>Boletim</a:t>
            </a:r>
            <a:r>
              <a:rPr lang="en-US" dirty="0" smtClean="0"/>
              <a:t> Focus (BCB) </a:t>
            </a:r>
            <a:r>
              <a:rPr lang="mr-IN" dirty="0" smtClean="0"/>
              <a:t>–</a:t>
            </a:r>
            <a:r>
              <a:rPr lang="en-US" dirty="0" smtClean="0"/>
              <a:t> </a:t>
            </a:r>
            <a:r>
              <a:rPr lang="en-US" dirty="0" err="1" smtClean="0"/>
              <a:t>mediana</a:t>
            </a:r>
            <a:r>
              <a:rPr lang="en-US" dirty="0" smtClean="0"/>
              <a:t> das </a:t>
            </a:r>
            <a:r>
              <a:rPr lang="en-US" dirty="0" err="1" smtClean="0"/>
              <a:t>expectativas</a:t>
            </a:r>
            <a:r>
              <a:rPr lang="en-US" dirty="0"/>
              <a:t> PIB </a:t>
            </a:r>
            <a:r>
              <a:rPr lang="en-US" dirty="0" err="1"/>
              <a:t>Anual</a:t>
            </a:r>
            <a:r>
              <a:rPr lang="en-US" dirty="0"/>
              <a:t> - </a:t>
            </a:r>
            <a:r>
              <a:rPr lang="en-US" dirty="0" smtClean="0"/>
              <a:t>(</a:t>
            </a:r>
            <a:r>
              <a:rPr lang="en-US" dirty="0" err="1"/>
              <a:t>variação</a:t>
            </a:r>
            <a:r>
              <a:rPr lang="en-US" dirty="0"/>
              <a:t> %) </a:t>
            </a:r>
          </a:p>
          <a:p>
            <a:endParaRPr lang="en-US" dirty="0"/>
          </a:p>
        </p:txBody>
      </p:sp>
      <p:sp>
        <p:nvSpPr>
          <p:cNvPr id="7" name="Rectangle 6"/>
          <p:cNvSpPr/>
          <p:nvPr/>
        </p:nvSpPr>
        <p:spPr>
          <a:xfrm>
            <a:off x="311825" y="948836"/>
            <a:ext cx="8563790" cy="461665"/>
          </a:xfrm>
          <a:prstGeom prst="rect">
            <a:avLst/>
          </a:prstGeom>
        </p:spPr>
        <p:txBody>
          <a:bodyPr wrap="square">
            <a:spAutoFit/>
          </a:bodyPr>
          <a:lstStyle/>
          <a:p>
            <a:pPr algn="ctr"/>
            <a:r>
              <a:rPr lang="pt-BR" sz="2400" b="1" dirty="0">
                <a:cs typeface="Times New Roman" pitchFamily="18" charset="0"/>
              </a:rPr>
              <a:t>Expectativas de crescimento </a:t>
            </a:r>
            <a:r>
              <a:rPr lang="pt-BR" sz="2400" b="1" dirty="0" smtClean="0">
                <a:cs typeface="Times New Roman" pitchFamily="18" charset="0"/>
              </a:rPr>
              <a:t>do PIB (2019 e 2020)</a:t>
            </a:r>
            <a:endParaRPr lang="en-US" sz="2400" dirty="0"/>
          </a:p>
        </p:txBody>
      </p:sp>
      <p:graphicFrame>
        <p:nvGraphicFramePr>
          <p:cNvPr id="9" name="Chart 8"/>
          <p:cNvGraphicFramePr>
            <a:graphicFrameLocks noGrp="1"/>
          </p:cNvGraphicFramePr>
          <p:nvPr>
            <p:extLst/>
          </p:nvPr>
        </p:nvGraphicFramePr>
        <p:xfrm>
          <a:off x="857906" y="1488569"/>
          <a:ext cx="7564100" cy="4485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862470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t>Possíveis restrições externas ao Brasil</a:t>
            </a:r>
            <a:endParaRPr lang="en-US" dirty="0"/>
          </a:p>
        </p:txBody>
      </p:sp>
      <p:sp>
        <p:nvSpPr>
          <p:cNvPr id="3" name="Content Placeholder 2"/>
          <p:cNvSpPr>
            <a:spLocks noGrp="1"/>
          </p:cNvSpPr>
          <p:nvPr>
            <p:ph idx="1"/>
          </p:nvPr>
        </p:nvSpPr>
        <p:spPr>
          <a:xfrm>
            <a:off x="136086" y="1131557"/>
            <a:ext cx="8697416" cy="5232400"/>
          </a:xfrm>
        </p:spPr>
        <p:txBody>
          <a:bodyPr>
            <a:normAutofit/>
          </a:bodyPr>
          <a:lstStyle/>
          <a:p>
            <a:pPr marL="641350" algn="just">
              <a:buSzPct val="100000"/>
              <a:tabLst>
                <a:tab pos="54292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t>Elevação do coeficiente de importações, </a:t>
            </a:r>
            <a:r>
              <a:rPr lang="pt-BR" dirty="0"/>
              <a:t>em particular da importação de bens duráveis e de capital, especialmente da China. </a:t>
            </a:r>
          </a:p>
          <a:p>
            <a:pPr marL="641350" algn="just">
              <a:buSzPct val="100000"/>
              <a:tabLst>
                <a:tab pos="54292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t>Riscos da especialização regressiva da pauta de exportações, </a:t>
            </a:r>
            <a:r>
              <a:rPr lang="pt-BR" dirty="0"/>
              <a:t>que pode aumentar a vulnerabilidade no médio/longo prazo. </a:t>
            </a:r>
            <a:r>
              <a:rPr lang="pt-BR" b="1" dirty="0"/>
              <a:t> </a:t>
            </a:r>
            <a:endParaRPr lang="pt-BR" dirty="0"/>
          </a:p>
          <a:p>
            <a:pPr marL="641350" algn="just">
              <a:buSzPct val="100000"/>
              <a:tabLst>
                <a:tab pos="54292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t>retração na demanda mundial e forte redução do preço de commodities </a:t>
            </a:r>
            <a:endParaRPr lang="pt-BR" dirty="0"/>
          </a:p>
          <a:p>
            <a:pPr marL="641350" algn="just">
              <a:buSzPct val="100000"/>
              <a:tabLst>
                <a:tab pos="54292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b="1" dirty="0"/>
              <a:t>reversão da conjuntura de liquidez internacional</a:t>
            </a:r>
          </a:p>
          <a:p>
            <a:endParaRPr lang="en-US" dirty="0"/>
          </a:p>
        </p:txBody>
      </p:sp>
      <p:sp>
        <p:nvSpPr>
          <p:cNvPr id="4" name="Espaço Reservado para Rodapé 3"/>
          <p:cNvSpPr>
            <a:spLocks noGrp="1"/>
          </p:cNvSpPr>
          <p:nvPr>
            <p:ph type="ftr" sz="quarter" idx="11"/>
          </p:nvPr>
        </p:nvSpPr>
        <p:spPr/>
        <p:txBody>
          <a:bodyPr/>
          <a:lstStyle/>
          <a:p>
            <a:r>
              <a:rPr lang="en-US"/>
              <a:t>Esther Dweck</a:t>
            </a:r>
          </a:p>
        </p:txBody>
      </p:sp>
      <p:sp>
        <p:nvSpPr>
          <p:cNvPr id="5" name="Date Placeholder 4"/>
          <p:cNvSpPr>
            <a:spLocks noGrp="1"/>
          </p:cNvSpPr>
          <p:nvPr>
            <p:ph type="dt" sz="half" idx="10"/>
          </p:nvPr>
        </p:nvSpPr>
        <p:spPr/>
        <p:txBody>
          <a:bodyPr/>
          <a:lstStyle/>
          <a:p>
            <a:fld id="{84784A1B-DFD5-7E40-9548-017224CC6255}"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44</a:t>
            </a:fld>
            <a:endParaRPr lang="en-US"/>
          </a:p>
        </p:txBody>
      </p:sp>
    </p:spTree>
    <p:extLst>
      <p:ext uri="{BB962C8B-B14F-4D97-AF65-F5344CB8AC3E}">
        <p14:creationId xmlns:p14="http://schemas.microsoft.com/office/powerpoint/2010/main" val="178393368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1556792"/>
            <a:ext cx="8591550" cy="3657600"/>
          </a:xfrm>
          <a:prstGeom prst="rect">
            <a:avLst/>
          </a:prstGeom>
          <a:noFill/>
          <a:ln w="9525">
            <a:noFill/>
            <a:miter lim="800000"/>
            <a:headEnd/>
            <a:tailEnd/>
          </a:ln>
        </p:spPr>
      </p:pic>
      <p:sp>
        <p:nvSpPr>
          <p:cNvPr id="5" name="CaixaDeTexto 4"/>
          <p:cNvSpPr txBox="1"/>
          <p:nvPr/>
        </p:nvSpPr>
        <p:spPr>
          <a:xfrm>
            <a:off x="1763688" y="2780928"/>
            <a:ext cx="2664296" cy="461665"/>
          </a:xfrm>
          <a:prstGeom prst="rect">
            <a:avLst/>
          </a:prstGeom>
          <a:noFill/>
        </p:spPr>
        <p:txBody>
          <a:bodyPr wrap="square" rtlCol="0">
            <a:spAutoFit/>
          </a:bodyPr>
          <a:lstStyle/>
          <a:p>
            <a:r>
              <a:rPr lang="pt-BR" sz="2400" dirty="0"/>
              <a:t>e </a:t>
            </a:r>
            <a:r>
              <a:rPr lang="pt-BR" sz="2400" i="1" dirty="0"/>
              <a:t>recursos naturais</a:t>
            </a:r>
          </a:p>
        </p:txBody>
      </p:sp>
      <p:sp>
        <p:nvSpPr>
          <p:cNvPr id="2" name="Title 1"/>
          <p:cNvSpPr>
            <a:spLocks noGrp="1"/>
          </p:cNvSpPr>
          <p:nvPr>
            <p:ph type="title"/>
          </p:nvPr>
        </p:nvSpPr>
        <p:spPr/>
        <p:txBody>
          <a:bodyPr>
            <a:normAutofit/>
          </a:bodyPr>
          <a:lstStyle/>
          <a:p>
            <a:r>
              <a:rPr lang="pt-BR" b="1" dirty="0">
                <a:cs typeface="Times New Roman" pitchFamily="18" charset="0"/>
              </a:rPr>
              <a:t>Divisão Internacional</a:t>
            </a:r>
            <a:endParaRPr lang="en-US" dirty="0"/>
          </a:p>
        </p:txBody>
      </p:sp>
      <p:sp>
        <p:nvSpPr>
          <p:cNvPr id="3" name="Espaço Reservado para Rodapé 2"/>
          <p:cNvSpPr>
            <a:spLocks noGrp="1"/>
          </p:cNvSpPr>
          <p:nvPr>
            <p:ph type="ftr" sz="quarter" idx="11"/>
          </p:nvPr>
        </p:nvSpPr>
        <p:spPr/>
        <p:txBody>
          <a:bodyPr/>
          <a:lstStyle/>
          <a:p>
            <a:r>
              <a:rPr lang="en-US"/>
              <a:t>Esther Dweck</a:t>
            </a:r>
          </a:p>
        </p:txBody>
      </p:sp>
      <p:sp>
        <p:nvSpPr>
          <p:cNvPr id="4" name="Date Placeholder 3"/>
          <p:cNvSpPr>
            <a:spLocks noGrp="1"/>
          </p:cNvSpPr>
          <p:nvPr>
            <p:ph type="dt" sz="half" idx="10"/>
          </p:nvPr>
        </p:nvSpPr>
        <p:spPr/>
        <p:txBody>
          <a:bodyPr/>
          <a:lstStyle/>
          <a:p>
            <a:fld id="{1E915E0F-44F3-3B41-B301-D40DF12681BB}"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45</a:t>
            </a:fld>
            <a:endParaRPr lang="en-US"/>
          </a:p>
        </p:txBody>
      </p:sp>
    </p:spTree>
    <p:extLst>
      <p:ext uri="{BB962C8B-B14F-4D97-AF65-F5344CB8AC3E}">
        <p14:creationId xmlns:p14="http://schemas.microsoft.com/office/powerpoint/2010/main" val="183411540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b="1" dirty="0">
                <a:sym typeface="Helvetica" charset="0"/>
              </a:rPr>
              <a:t>Por que indústria é tão importante?</a:t>
            </a:r>
            <a:endParaRPr lang="pt-BR" dirty="0"/>
          </a:p>
        </p:txBody>
      </p:sp>
      <p:sp>
        <p:nvSpPr>
          <p:cNvPr id="3" name="Espaço Reservado para Conteúdo 2"/>
          <p:cNvSpPr>
            <a:spLocks noGrp="1"/>
          </p:cNvSpPr>
          <p:nvPr>
            <p:ph idx="1"/>
          </p:nvPr>
        </p:nvSpPr>
        <p:spPr/>
        <p:txBody>
          <a:bodyPr>
            <a:noAutofit/>
          </a:bodyPr>
          <a:lstStyle/>
          <a:p>
            <a:pPr marL="360363" indent="-360363" defTabSz="843847">
              <a:spcBef>
                <a:spcPts val="0"/>
              </a:spcBef>
              <a:buClr>
                <a:srgbClr val="000000"/>
              </a:buClr>
              <a:buSzPct val="100000"/>
              <a:buFont typeface="ArialMT" charset="0"/>
              <a:buChar char="•"/>
              <a:defRPr/>
            </a:pPr>
            <a:r>
              <a:rPr lang="pt-BR" sz="2400" dirty="0">
                <a:solidFill>
                  <a:schemeClr val="bg2">
                    <a:lumMod val="10000"/>
                  </a:schemeClr>
                </a:solidFill>
                <a:cs typeface="Helvetica" pitchFamily="34" charset="0"/>
              </a:rPr>
              <a:t>realocação </a:t>
            </a:r>
            <a:r>
              <a:rPr lang="pt-BR" sz="2400" dirty="0" err="1">
                <a:solidFill>
                  <a:schemeClr val="bg2">
                    <a:lumMod val="10000"/>
                  </a:schemeClr>
                </a:solidFill>
                <a:cs typeface="Helvetica" pitchFamily="34" charset="0"/>
              </a:rPr>
              <a:t>intersetorial</a:t>
            </a:r>
            <a:r>
              <a:rPr lang="pt-BR" sz="2400" dirty="0">
                <a:solidFill>
                  <a:schemeClr val="bg2">
                    <a:lumMod val="10000"/>
                  </a:schemeClr>
                </a:solidFill>
                <a:cs typeface="Helvetica" pitchFamily="34" charset="0"/>
              </a:rPr>
              <a:t> da mão de obra, central para o </a:t>
            </a:r>
            <a:r>
              <a:rPr lang="pt-BR" sz="2400" b="1" dirty="0">
                <a:solidFill>
                  <a:schemeClr val="bg2">
                    <a:lumMod val="10000"/>
                  </a:schemeClr>
                </a:solidFill>
                <a:cs typeface="Helvetica" pitchFamily="34" charset="0"/>
              </a:rPr>
              <a:t>aumento da produtividade </a:t>
            </a:r>
            <a:r>
              <a:rPr lang="pt-BR" sz="2400" dirty="0">
                <a:solidFill>
                  <a:schemeClr val="bg2">
                    <a:lumMod val="10000"/>
                  </a:schemeClr>
                </a:solidFill>
                <a:cs typeface="Helvetica" pitchFamily="34" charset="0"/>
              </a:rPr>
              <a:t>da produção nacional e da renda dos trabalhadores</a:t>
            </a:r>
          </a:p>
          <a:p>
            <a:pPr marL="360363" indent="-360363" defTabSz="843847">
              <a:spcBef>
                <a:spcPts val="0"/>
              </a:spcBef>
              <a:buClr>
                <a:srgbClr val="000000"/>
              </a:buClr>
              <a:buSzPct val="100000"/>
              <a:buFont typeface="ArialMT" charset="0"/>
              <a:buChar char="•"/>
              <a:defRPr/>
            </a:pPr>
            <a:r>
              <a:rPr lang="pt-BR" sz="2400" b="1" dirty="0">
                <a:ea typeface="Helvetica" charset="0"/>
                <a:cs typeface="Calibri"/>
                <a:sym typeface="Helvetica" charset="0"/>
              </a:rPr>
              <a:t>encadeamentos internos </a:t>
            </a:r>
            <a:r>
              <a:rPr lang="pt-BR" sz="2400" dirty="0">
                <a:ea typeface="Helvetica" charset="0"/>
                <a:cs typeface="Calibri"/>
                <a:sym typeface="Helvetica" charset="0"/>
              </a:rPr>
              <a:t>permite o deslocamento de trabalhadores de setores de baixa produtividade para os de alta</a:t>
            </a:r>
            <a:endParaRPr lang="pt-BR" sz="2400" dirty="0">
              <a:ea typeface="Helvetica" charset="0"/>
              <a:cs typeface="Helvetica" charset="0"/>
              <a:sym typeface="Helvetica" charset="0"/>
            </a:endParaRPr>
          </a:p>
          <a:p>
            <a:pPr marL="360363" indent="-360363">
              <a:spcBef>
                <a:spcPts val="0"/>
              </a:spcBef>
            </a:pPr>
            <a:r>
              <a:rPr lang="pt-BR" sz="2400" dirty="0">
                <a:ea typeface="Helvetica" charset="0"/>
                <a:cs typeface="Calibri"/>
                <a:sym typeface="Helvetica" charset="0"/>
              </a:rPr>
              <a:t>Essencial para melhor </a:t>
            </a:r>
            <a:r>
              <a:rPr lang="pt-BR" sz="2400" b="1" dirty="0">
                <a:ea typeface="Helvetica" charset="0"/>
                <a:cs typeface="Calibri"/>
                <a:sym typeface="Helvetica" charset="0"/>
              </a:rPr>
              <a:t>distribuição de renda</a:t>
            </a:r>
            <a:r>
              <a:rPr lang="pt-BR" sz="2400" dirty="0">
                <a:ea typeface="Helvetica" charset="0"/>
                <a:cs typeface="Calibri"/>
                <a:sym typeface="Helvetica" charset="0"/>
              </a:rPr>
              <a:t>, países com renda elevada não ganharam competitividade à custa de salários baixos. </a:t>
            </a:r>
          </a:p>
          <a:p>
            <a:pPr marL="360363" indent="-360363">
              <a:spcBef>
                <a:spcPts val="0"/>
              </a:spcBef>
            </a:pPr>
            <a:r>
              <a:rPr lang="pt-BR" sz="2400" dirty="0">
                <a:solidFill>
                  <a:schemeClr val="bg2">
                    <a:lumMod val="10000"/>
                  </a:schemeClr>
                </a:solidFill>
                <a:cs typeface="Helvetica" pitchFamily="34" charset="0"/>
              </a:rPr>
              <a:t>Tanto pelo aumento das exportações como, especialmente, pela redução das importações, contribui para </a:t>
            </a:r>
            <a:r>
              <a:rPr lang="pt-BR" sz="2400" b="1" dirty="0">
                <a:solidFill>
                  <a:schemeClr val="bg2">
                    <a:lumMod val="10000"/>
                  </a:schemeClr>
                </a:solidFill>
                <a:cs typeface="Helvetica" pitchFamily="34" charset="0"/>
              </a:rPr>
              <a:t>equilíbrio em transações correntes </a:t>
            </a:r>
            <a:r>
              <a:rPr lang="pt-BR" sz="2400" dirty="0">
                <a:solidFill>
                  <a:schemeClr val="bg2">
                    <a:lumMod val="10000"/>
                  </a:schemeClr>
                </a:solidFill>
                <a:cs typeface="Helvetica" pitchFamily="34" charset="0"/>
              </a:rPr>
              <a:t>num contexto em que os termos de troca não devem melhorar como no ciclo de expansão recente.</a:t>
            </a:r>
          </a:p>
          <a:p>
            <a:pPr marL="360363" indent="-360363">
              <a:spcBef>
                <a:spcPts val="0"/>
              </a:spcBef>
            </a:pPr>
            <a:r>
              <a:rPr lang="pt-BR" sz="2400" dirty="0">
                <a:ea typeface="Helvetica" charset="0"/>
                <a:cs typeface="Helvetica" pitchFamily="34" charset="0"/>
                <a:sym typeface="Helvetica" charset="0"/>
              </a:rPr>
              <a:t>É um setor fundamental para o desenvolvimento econômico, pelo </a:t>
            </a:r>
            <a:r>
              <a:rPr lang="pt-BR" sz="2400" b="1" dirty="0">
                <a:ea typeface="Helvetica" charset="0"/>
                <a:cs typeface="Helvetica" pitchFamily="34" charset="0"/>
                <a:sym typeface="Helvetica" charset="0"/>
              </a:rPr>
              <a:t>dinamismo tecnológico</a:t>
            </a:r>
            <a:r>
              <a:rPr lang="pt-BR" sz="2400" dirty="0">
                <a:ea typeface="Helvetica" charset="0"/>
                <a:cs typeface="Helvetica" pitchFamily="34" charset="0"/>
                <a:sym typeface="Helvetica" charset="0"/>
              </a:rPr>
              <a:t>, empregos de qualidade e encadeamentos com outros setores (agricultura e serviços).</a:t>
            </a:r>
            <a:endParaRPr lang="pt-BR" sz="2400" dirty="0"/>
          </a:p>
        </p:txBody>
      </p:sp>
      <p:sp>
        <p:nvSpPr>
          <p:cNvPr id="4" name="Date Placeholder 3"/>
          <p:cNvSpPr>
            <a:spLocks noGrp="1"/>
          </p:cNvSpPr>
          <p:nvPr>
            <p:ph type="dt" sz="half" idx="10"/>
          </p:nvPr>
        </p:nvSpPr>
        <p:spPr/>
        <p:txBody>
          <a:bodyPr/>
          <a:lstStyle/>
          <a:p>
            <a:fld id="{787F096E-AEC5-FE47-AE0F-76729BDCB40D}" type="datetime1">
              <a:rPr lang="pt-BR" smtClean="0"/>
              <a:t>27/11/19</a:t>
            </a:fld>
            <a:endParaRPr lang="en-US"/>
          </a:p>
        </p:txBody>
      </p:sp>
      <p:sp>
        <p:nvSpPr>
          <p:cNvPr id="5" name="Footer Placeholder 4"/>
          <p:cNvSpPr>
            <a:spLocks noGrp="1"/>
          </p:cNvSpPr>
          <p:nvPr>
            <p:ph type="ftr" sz="quarter" idx="11"/>
          </p:nvPr>
        </p:nvSpPr>
        <p:spPr/>
        <p:txBody>
          <a:bodyPr/>
          <a:lstStyle/>
          <a:p>
            <a:r>
              <a:rPr lang="en-US" smtClean="0"/>
              <a:t>Esther Dweck</a:t>
            </a:r>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46</a:t>
            </a:fld>
            <a:endParaRPr lang="en-US"/>
          </a:p>
        </p:txBody>
      </p:sp>
    </p:spTree>
    <p:extLst>
      <p:ext uri="{BB962C8B-B14F-4D97-AF65-F5344CB8AC3E}">
        <p14:creationId xmlns:p14="http://schemas.microsoft.com/office/powerpoint/2010/main" val="16591145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BR" dirty="0"/>
              <a:t>“Escola da Dependência” e Interesses Nacionais</a:t>
            </a:r>
            <a:endParaRPr lang="en-US" dirty="0"/>
          </a:p>
        </p:txBody>
      </p:sp>
      <p:sp>
        <p:nvSpPr>
          <p:cNvPr id="3" name="Content Placeholder 2"/>
          <p:cNvSpPr>
            <a:spLocks noGrp="1"/>
          </p:cNvSpPr>
          <p:nvPr>
            <p:ph idx="1"/>
          </p:nvPr>
        </p:nvSpPr>
        <p:spPr>
          <a:xfrm>
            <a:off x="200624" y="1081686"/>
            <a:ext cx="8715006" cy="5420047"/>
          </a:xfrm>
        </p:spPr>
        <p:txBody>
          <a:bodyPr>
            <a:noAutofit/>
          </a:bodyPr>
          <a:lstStyle/>
          <a:p>
            <a:pPr marL="269875" indent="-269875"/>
            <a:r>
              <a:rPr lang="pt-BR" sz="2400" b="1" dirty="0"/>
              <a:t>O capital</a:t>
            </a:r>
            <a:r>
              <a:rPr lang="pt-BR" sz="2400" dirty="0"/>
              <a:t>, a acumulação do capital e o desenvolvimento capitalista </a:t>
            </a:r>
            <a:r>
              <a:rPr lang="pt-BR" sz="2400" b="1" dirty="0"/>
              <a:t>não têm uma lógica necessária que aponte para o pleno desenvolvimento da indústria </a:t>
            </a:r>
            <a:r>
              <a:rPr lang="pt-BR" sz="2400" dirty="0"/>
              <a:t>e da centralização do capital</a:t>
            </a:r>
          </a:p>
          <a:p>
            <a:pPr marL="269875" indent="-269875"/>
            <a:r>
              <a:rPr lang="pt-BR" sz="2400" dirty="0"/>
              <a:t>A </a:t>
            </a:r>
            <a:r>
              <a:rPr lang="pt-BR" sz="2400" b="1" dirty="0"/>
              <a:t>burguesia industrial não tem um “interesse estratégico” </a:t>
            </a:r>
            <a:r>
              <a:rPr lang="pt-BR" sz="2400" dirty="0"/>
              <a:t>homogêneo que contenha “em si, </a:t>
            </a:r>
            <a:r>
              <a:rPr lang="pt-BR" sz="2400" b="1" dirty="0"/>
              <a:t>um projeto de desenvolvimento pleno das forças produtivas</a:t>
            </a:r>
          </a:p>
          <a:p>
            <a:pPr marL="269875" indent="-269875"/>
            <a:r>
              <a:rPr lang="pt-BR" sz="2400" b="1" dirty="0"/>
              <a:t>Não basta conscientizar e civilizar a burguesia industrial </a:t>
            </a:r>
            <a:r>
              <a:rPr lang="pt-BR" sz="2400" dirty="0"/>
              <a:t>e financiar a centralização do seu capital, para que ela se transforme num verdadeiro </a:t>
            </a:r>
            <a:r>
              <a:rPr lang="pt-BR" sz="2400" i="1" dirty="0" err="1"/>
              <a:t>condotieri</a:t>
            </a:r>
            <a:r>
              <a:rPr lang="pt-BR" sz="2400" i="1" dirty="0"/>
              <a:t> </a:t>
            </a:r>
            <a:r>
              <a:rPr lang="pt-BR" sz="2400" dirty="0"/>
              <a:t>desenvolvimentista</a:t>
            </a:r>
          </a:p>
          <a:p>
            <a:pPr marL="269875" indent="-269875"/>
            <a:r>
              <a:rPr lang="pt-BR" sz="2400" dirty="0"/>
              <a:t>a simples </a:t>
            </a:r>
            <a:r>
              <a:rPr lang="pt-BR" sz="2400" b="1" dirty="0"/>
              <a:t>expansão quantitativa do Estado não garante um desenvolvimento capitalista industrial</a:t>
            </a:r>
            <a:r>
              <a:rPr lang="pt-BR" sz="2400" dirty="0"/>
              <a:t>, autônomo e </a:t>
            </a:r>
            <a:r>
              <a:rPr lang="pt-BR" sz="2400" dirty="0" err="1"/>
              <a:t>auto-sustentado</a:t>
            </a:r>
            <a:endParaRPr lang="pt-BR" sz="2400" dirty="0"/>
          </a:p>
          <a:p>
            <a:pPr marL="0" indent="0" algn="r">
              <a:buNone/>
            </a:pPr>
            <a:r>
              <a:rPr lang="pt-BR" sz="2400" dirty="0"/>
              <a:t>(</a:t>
            </a:r>
            <a:r>
              <a:rPr lang="pt-BR" sz="2400" b="1" dirty="0">
                <a:hlinkClick r:id="rId3"/>
              </a:rPr>
              <a:t>José Luís Fiori: Desenvolvimentismo e “dependência”</a:t>
            </a:r>
            <a:r>
              <a:rPr lang="en-US" sz="2400" dirty="0"/>
              <a:t>)</a:t>
            </a:r>
            <a:endParaRPr lang="pt-BR" sz="2400" dirty="0"/>
          </a:p>
        </p:txBody>
      </p:sp>
      <p:sp>
        <p:nvSpPr>
          <p:cNvPr id="5" name="Footer Placeholder 4"/>
          <p:cNvSpPr>
            <a:spLocks noGrp="1"/>
          </p:cNvSpPr>
          <p:nvPr>
            <p:ph type="ftr" sz="quarter" idx="11"/>
          </p:nvPr>
        </p:nvSpPr>
        <p:spPr/>
        <p:txBody>
          <a:bodyPr/>
          <a:lstStyle/>
          <a:p>
            <a:r>
              <a:rPr lang="en-US"/>
              <a:t>Esther Dweck</a:t>
            </a:r>
          </a:p>
        </p:txBody>
      </p:sp>
      <p:sp>
        <p:nvSpPr>
          <p:cNvPr id="4" name="Date Placeholder 3"/>
          <p:cNvSpPr>
            <a:spLocks noGrp="1"/>
          </p:cNvSpPr>
          <p:nvPr>
            <p:ph type="dt" sz="half" idx="10"/>
          </p:nvPr>
        </p:nvSpPr>
        <p:spPr/>
        <p:txBody>
          <a:bodyPr/>
          <a:lstStyle/>
          <a:p>
            <a:fld id="{6D9FDC50-EC96-3C41-B398-D3706BF8A300}"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47</a:t>
            </a:fld>
            <a:endParaRPr lang="en-US"/>
          </a:p>
        </p:txBody>
      </p:sp>
    </p:spTree>
    <p:extLst>
      <p:ext uri="{BB962C8B-B14F-4D97-AF65-F5344CB8AC3E}">
        <p14:creationId xmlns:p14="http://schemas.microsoft.com/office/powerpoint/2010/main" val="2646181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4000" b="1" dirty="0"/>
              <a:t>Padrão de desenvolvimento recente</a:t>
            </a:r>
          </a:p>
        </p:txBody>
      </p:sp>
      <p:sp>
        <p:nvSpPr>
          <p:cNvPr id="3" name="Espaço Reservado para Conteúdo 2"/>
          <p:cNvSpPr>
            <a:spLocks noGrp="1"/>
          </p:cNvSpPr>
          <p:nvPr>
            <p:ph idx="1"/>
          </p:nvPr>
        </p:nvSpPr>
        <p:spPr>
          <a:xfrm>
            <a:off x="251520" y="996295"/>
            <a:ext cx="8640960" cy="5228415"/>
          </a:xfrm>
        </p:spPr>
        <p:txBody>
          <a:bodyPr>
            <a:noAutofit/>
          </a:bodyPr>
          <a:lstStyle/>
          <a:p>
            <a:pPr marL="0" lvl="0" indent="0">
              <a:spcBef>
                <a:spcPts val="0"/>
              </a:spcBef>
              <a:buNone/>
            </a:pPr>
            <a:r>
              <a:rPr lang="pt-BR" sz="2400" b="1" dirty="0"/>
              <a:t>O padrão recente de crescimento que se iniciou em 2004 teve três motores de expansão dos investimentos:  </a:t>
            </a:r>
          </a:p>
          <a:p>
            <a:pPr lvl="1" indent="-468313">
              <a:spcBef>
                <a:spcPts val="0"/>
              </a:spcBef>
              <a:buAutoNum type="arabicParenR"/>
            </a:pPr>
            <a:r>
              <a:rPr lang="pt-BR" dirty="0"/>
              <a:t>Crescimento do consumo de massa</a:t>
            </a:r>
          </a:p>
          <a:p>
            <a:pPr lvl="1" indent="-468313">
              <a:spcBef>
                <a:spcPts val="0"/>
              </a:spcBef>
              <a:buAutoNum type="arabicParenR"/>
            </a:pPr>
            <a:r>
              <a:rPr lang="pt-BR" dirty="0"/>
              <a:t>Ampliação da infraestrutura  econômica, social e urbana</a:t>
            </a:r>
          </a:p>
          <a:p>
            <a:pPr lvl="1" indent="-468313">
              <a:spcBef>
                <a:spcPts val="0"/>
              </a:spcBef>
              <a:buAutoNum type="arabicParenR"/>
            </a:pPr>
            <a:r>
              <a:rPr lang="pt-BR" dirty="0"/>
              <a:t>Crescimento das atividades baseadas em recursos naturais</a:t>
            </a:r>
          </a:p>
          <a:p>
            <a:pPr lvl="1" indent="-468313">
              <a:spcBef>
                <a:spcPts val="0"/>
              </a:spcBef>
              <a:buNone/>
            </a:pPr>
            <a:endParaRPr lang="pt-BR" sz="1400" b="1" dirty="0"/>
          </a:p>
          <a:p>
            <a:pPr marL="0" lvl="0" indent="0">
              <a:spcBef>
                <a:spcPts val="0"/>
              </a:spcBef>
              <a:buNone/>
            </a:pPr>
            <a:r>
              <a:rPr lang="pt-BR" sz="2400" b="1" dirty="0"/>
              <a:t>Estes três motores tiveram como  “combustíveis”:   </a:t>
            </a:r>
          </a:p>
          <a:p>
            <a:pPr lvl="0">
              <a:spcBef>
                <a:spcPts val="0"/>
              </a:spcBef>
              <a:buNone/>
            </a:pPr>
            <a:endParaRPr lang="pt-BR" sz="900" dirty="0"/>
          </a:p>
          <a:p>
            <a:pPr marL="444500" lvl="1" indent="-169863">
              <a:spcBef>
                <a:spcPts val="0"/>
              </a:spcBef>
            </a:pPr>
            <a:r>
              <a:rPr lang="pt-BR" dirty="0"/>
              <a:t>Políticas Sociais distributivas: aumento do salário mínimo e transferências de renda – incorporação de mais pessoas ao consumo de massa </a:t>
            </a:r>
          </a:p>
          <a:p>
            <a:pPr marL="444500" lvl="1" indent="-169863">
              <a:spcBef>
                <a:spcPts val="0"/>
              </a:spcBef>
            </a:pPr>
            <a:r>
              <a:rPr lang="pt-BR" dirty="0"/>
              <a:t>Aumento do investimento público e das empresas estatais</a:t>
            </a:r>
          </a:p>
          <a:p>
            <a:pPr marL="444500" lvl="1" indent="-169863">
              <a:spcBef>
                <a:spcPts val="0"/>
              </a:spcBef>
            </a:pPr>
            <a:r>
              <a:rPr lang="pt-BR" dirty="0"/>
              <a:t>Expansão do crédito , especialmente dos bancos públicos (BB, Caixa, BNDES) </a:t>
            </a:r>
          </a:p>
          <a:p>
            <a:pPr marL="444500" lvl="1" indent="-169863">
              <a:spcBef>
                <a:spcPts val="0"/>
              </a:spcBef>
            </a:pPr>
            <a:r>
              <a:rPr lang="pt-BR" dirty="0"/>
              <a:t>Forte elevação dos preços internacionais de  </a:t>
            </a:r>
            <a:r>
              <a:rPr lang="pt-BR" i="1" dirty="0"/>
              <a:t>commodities </a:t>
            </a:r>
            <a:r>
              <a:rPr lang="pt-BR" dirty="0"/>
              <a:t>, impulsionados pelo efeito China </a:t>
            </a:r>
          </a:p>
          <a:p>
            <a:pPr lvl="0">
              <a:spcBef>
                <a:spcPts val="0"/>
              </a:spcBef>
            </a:pPr>
            <a:endParaRPr lang="pt-BR" sz="1800" dirty="0"/>
          </a:p>
        </p:txBody>
      </p:sp>
      <p:sp>
        <p:nvSpPr>
          <p:cNvPr id="4" name="Espaço Reservado para Rodapé 3"/>
          <p:cNvSpPr>
            <a:spLocks noGrp="1"/>
          </p:cNvSpPr>
          <p:nvPr>
            <p:ph type="ftr" sz="quarter" idx="11"/>
          </p:nvPr>
        </p:nvSpPr>
        <p:spPr/>
        <p:txBody>
          <a:bodyPr/>
          <a:lstStyle/>
          <a:p>
            <a:r>
              <a:rPr lang="en-US"/>
              <a:t>Esther Dweck</a:t>
            </a:r>
          </a:p>
        </p:txBody>
      </p:sp>
      <p:sp>
        <p:nvSpPr>
          <p:cNvPr id="5" name="Date Placeholder 4"/>
          <p:cNvSpPr>
            <a:spLocks noGrp="1"/>
          </p:cNvSpPr>
          <p:nvPr>
            <p:ph type="dt" sz="half" idx="10"/>
          </p:nvPr>
        </p:nvSpPr>
        <p:spPr/>
        <p:txBody>
          <a:bodyPr/>
          <a:lstStyle/>
          <a:p>
            <a:fld id="{0BB6AF67-140A-FA48-9BE4-7E5AF6145CB6}"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48</a:t>
            </a:fld>
            <a:endParaRPr lang="en-US"/>
          </a:p>
        </p:txBody>
      </p:sp>
    </p:spTree>
    <p:extLst>
      <p:ext uri="{BB962C8B-B14F-4D97-AF65-F5344CB8AC3E}">
        <p14:creationId xmlns:p14="http://schemas.microsoft.com/office/powerpoint/2010/main" val="2301268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105C53-7AA8-C74F-909B-902F514F0B6D}"/>
              </a:ext>
            </a:extLst>
          </p:cNvPr>
          <p:cNvSpPr>
            <a:spLocks noGrp="1"/>
          </p:cNvSpPr>
          <p:nvPr>
            <p:ph type="title"/>
          </p:nvPr>
        </p:nvSpPr>
        <p:spPr/>
        <p:txBody>
          <a:bodyPr>
            <a:normAutofit fontScale="90000"/>
          </a:bodyPr>
          <a:lstStyle/>
          <a:p>
            <a:r>
              <a:rPr lang="en-GB" dirty="0" err="1"/>
              <a:t>Linhas</a:t>
            </a:r>
            <a:r>
              <a:rPr lang="en-GB" dirty="0"/>
              <a:t> </a:t>
            </a:r>
            <a:r>
              <a:rPr lang="en-GB" dirty="0" err="1"/>
              <a:t>gerais</a:t>
            </a:r>
            <a:r>
              <a:rPr lang="en-GB" dirty="0"/>
              <a:t> para um </a:t>
            </a:r>
            <a:r>
              <a:rPr lang="en-GB" dirty="0" err="1"/>
              <a:t>projeto</a:t>
            </a:r>
            <a:r>
              <a:rPr lang="en-GB" dirty="0"/>
              <a:t> de </a:t>
            </a:r>
            <a:r>
              <a:rPr lang="en-GB" dirty="0" err="1"/>
              <a:t>desenvolvimento</a:t>
            </a:r>
            <a:r>
              <a:rPr lang="en-GB" dirty="0"/>
              <a:t> social</a:t>
            </a:r>
          </a:p>
        </p:txBody>
      </p:sp>
      <p:sp>
        <p:nvSpPr>
          <p:cNvPr id="3" name="Espaço Reservado para Conteúdo 2">
            <a:extLst>
              <a:ext uri="{FF2B5EF4-FFF2-40B4-BE49-F238E27FC236}">
                <a16:creationId xmlns="" xmlns:a16="http://schemas.microsoft.com/office/drawing/2014/main" id="{745856E1-5F7F-6A42-934A-164084A7DB55}"/>
              </a:ext>
            </a:extLst>
          </p:cNvPr>
          <p:cNvSpPr>
            <a:spLocks noGrp="1"/>
          </p:cNvSpPr>
          <p:nvPr>
            <p:ph idx="1"/>
          </p:nvPr>
        </p:nvSpPr>
        <p:spPr/>
        <p:txBody>
          <a:bodyPr>
            <a:normAutofit fontScale="85000" lnSpcReduction="20000"/>
          </a:bodyPr>
          <a:lstStyle/>
          <a:p>
            <a:pPr marL="0" indent="0" algn="ctr">
              <a:buNone/>
            </a:pPr>
            <a:r>
              <a:rPr lang="pt-BR" dirty="0"/>
              <a:t>Enfrentar o desafio de eliminar a fome e a pobreza extrema e universalizar serviços públicos básicos à vida, como educação, saúde e espaços urbanos sustentáveis, passa a ser visto também como uma oportunidade de descortinar alternativas de inovação e desenvolvimento industrial necessário à criação de um mercado interno robusto e duradouro.</a:t>
            </a:r>
          </a:p>
          <a:p>
            <a:pPr marL="0" indent="0" algn="ctr">
              <a:buNone/>
            </a:pPr>
            <a:r>
              <a:rPr lang="pt-BR" dirty="0"/>
              <a:t> As principais lições da crise evidenciam que preocupações antes tidas como exclusivamente sociais, regionais ou ambientais e, por isso, descoladas dos objetivos do crescimento econômico estão na verdade no centro de políticas públicas e privadas. </a:t>
            </a:r>
          </a:p>
          <a:p>
            <a:pPr marL="0" indent="0" algn="ctr">
              <a:buNone/>
            </a:pPr>
            <a:r>
              <a:rPr lang="pt-BR" dirty="0"/>
              <a:t>Destinadas não apenas ao aumento da renda, mas ao desenvolvimento mais abrangente, apropriado e sustentável. Evidencia-se esta inédita possibilidade de estabelecer novos caminhos de desenvolvimento, rompendo a armadilha de dissociar suas dimensões econômica, política, social e, portanto, espacial.</a:t>
            </a:r>
          </a:p>
          <a:p>
            <a:pPr marL="0" indent="0" algn="ctr">
              <a:buNone/>
            </a:pPr>
            <a:r>
              <a:rPr lang="pt-BR" dirty="0"/>
              <a:t>(Coutinho, 2012)</a:t>
            </a:r>
          </a:p>
        </p:txBody>
      </p:sp>
      <p:sp>
        <p:nvSpPr>
          <p:cNvPr id="6" name="Espaço Reservado para Rodapé 5">
            <a:extLst>
              <a:ext uri="{FF2B5EF4-FFF2-40B4-BE49-F238E27FC236}">
                <a16:creationId xmlns="" xmlns:a16="http://schemas.microsoft.com/office/drawing/2014/main" id="{912CB355-326C-E549-99BC-047320D73318}"/>
              </a:ext>
            </a:extLst>
          </p:cNvPr>
          <p:cNvSpPr>
            <a:spLocks noGrp="1"/>
          </p:cNvSpPr>
          <p:nvPr>
            <p:ph type="ftr" sz="quarter" idx="11"/>
          </p:nvPr>
        </p:nvSpPr>
        <p:spPr/>
        <p:txBody>
          <a:bodyPr/>
          <a:lstStyle/>
          <a:p>
            <a:r>
              <a:rPr lang="en-US"/>
              <a:t>Esther Dweck</a:t>
            </a:r>
            <a:endParaRPr lang="en-US" dirty="0"/>
          </a:p>
        </p:txBody>
      </p:sp>
      <p:sp>
        <p:nvSpPr>
          <p:cNvPr id="4" name="Date Placeholder 3"/>
          <p:cNvSpPr>
            <a:spLocks noGrp="1"/>
          </p:cNvSpPr>
          <p:nvPr>
            <p:ph type="dt" sz="half" idx="10"/>
          </p:nvPr>
        </p:nvSpPr>
        <p:spPr/>
        <p:txBody>
          <a:bodyPr/>
          <a:lstStyle/>
          <a:p>
            <a:fld id="{BD270D03-20B5-514B-AE2E-346555110B81}" type="datetime1">
              <a:rPr lang="pt-BR" smtClean="0"/>
              <a:t>27/11/19</a:t>
            </a:fld>
            <a:endParaRPr lang="en-US"/>
          </a:p>
        </p:txBody>
      </p:sp>
      <p:sp>
        <p:nvSpPr>
          <p:cNvPr id="5" name="Slide Number Placeholder 4"/>
          <p:cNvSpPr>
            <a:spLocks noGrp="1"/>
          </p:cNvSpPr>
          <p:nvPr>
            <p:ph type="sldNum" sz="quarter" idx="12"/>
          </p:nvPr>
        </p:nvSpPr>
        <p:spPr/>
        <p:txBody>
          <a:bodyPr/>
          <a:lstStyle/>
          <a:p>
            <a:fld id="{E729977F-0734-DF4F-A459-D9D2581E7D6D}" type="slidenum">
              <a:rPr lang="en-US" smtClean="0"/>
              <a:t>49</a:t>
            </a:fld>
            <a:endParaRPr lang="en-US"/>
          </a:p>
        </p:txBody>
      </p:sp>
    </p:spTree>
    <p:extLst>
      <p:ext uri="{BB962C8B-B14F-4D97-AF65-F5344CB8AC3E}">
        <p14:creationId xmlns:p14="http://schemas.microsoft.com/office/powerpoint/2010/main" val="1401207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0D938840-7FE8-45F2-B7FC-DC9D210B78B3}"/>
              </a:ext>
            </a:extLst>
          </p:cNvPr>
          <p:cNvSpPr>
            <a:spLocks noGrp="1"/>
          </p:cNvSpPr>
          <p:nvPr>
            <p:ph idx="1"/>
          </p:nvPr>
        </p:nvSpPr>
        <p:spPr/>
        <p:txBody>
          <a:bodyPr/>
          <a:lstStyle/>
          <a:p>
            <a:pPr marL="228600" indent="-228240">
              <a:lnSpc>
                <a:spcPct val="90000"/>
              </a:lnSpc>
              <a:spcBef>
                <a:spcPts val="1001"/>
              </a:spcBef>
              <a:buClr>
                <a:srgbClr val="000000"/>
              </a:buClr>
            </a:pPr>
            <a:r>
              <a:rPr lang="pt-BR" spc="-1" dirty="0">
                <a:solidFill>
                  <a:srgbClr val="000000"/>
                </a:solidFill>
              </a:rPr>
              <a:t>Recursos Fiscais (tributários ou não) e Financeiros</a:t>
            </a:r>
          </a:p>
          <a:p>
            <a:pPr marL="228600" indent="-228240">
              <a:lnSpc>
                <a:spcPct val="90000"/>
              </a:lnSpc>
              <a:spcBef>
                <a:spcPts val="1001"/>
              </a:spcBef>
              <a:buClr>
                <a:srgbClr val="000000"/>
              </a:buClr>
            </a:pPr>
            <a:r>
              <a:rPr lang="pt-BR" spc="-1" dirty="0">
                <a:solidFill>
                  <a:srgbClr val="000000"/>
                </a:solidFill>
              </a:rPr>
              <a:t>As despesas fiscais</a:t>
            </a:r>
          </a:p>
          <a:p>
            <a:pPr marL="228600" indent="-228240">
              <a:lnSpc>
                <a:spcPct val="90000"/>
              </a:lnSpc>
              <a:spcBef>
                <a:spcPts val="1001"/>
              </a:spcBef>
              <a:buClr>
                <a:srgbClr val="000000"/>
              </a:buClr>
            </a:pPr>
            <a:r>
              <a:rPr lang="pt-BR" spc="-1" dirty="0">
                <a:solidFill>
                  <a:srgbClr val="000000"/>
                </a:solidFill>
              </a:rPr>
              <a:t>A política da Dívida Pública</a:t>
            </a:r>
          </a:p>
          <a:p>
            <a:pPr marL="228600" indent="-228240">
              <a:lnSpc>
                <a:spcPct val="90000"/>
              </a:lnSpc>
              <a:spcBef>
                <a:spcPts val="1001"/>
              </a:spcBef>
              <a:buClr>
                <a:srgbClr val="000000"/>
              </a:buClr>
            </a:pPr>
            <a:r>
              <a:rPr lang="pt-BR" spc="-1" dirty="0">
                <a:solidFill>
                  <a:srgbClr val="000000"/>
                </a:solidFill>
              </a:rPr>
              <a:t>Os agentes de Crédito Oficial</a:t>
            </a:r>
          </a:p>
          <a:p>
            <a:pPr marL="228600" indent="-228240">
              <a:lnSpc>
                <a:spcPct val="90000"/>
              </a:lnSpc>
              <a:spcBef>
                <a:spcPts val="1001"/>
              </a:spcBef>
              <a:buClr>
                <a:srgbClr val="000000"/>
              </a:buClr>
            </a:pPr>
            <a:r>
              <a:rPr lang="pt-BR" spc="-1" dirty="0" smtClean="0">
                <a:solidFill>
                  <a:srgbClr val="000000"/>
                </a:solidFill>
              </a:rPr>
              <a:t>Atividades Regulatórias </a:t>
            </a:r>
          </a:p>
          <a:p>
            <a:pPr marL="228600" indent="-228240">
              <a:lnSpc>
                <a:spcPct val="90000"/>
              </a:lnSpc>
              <a:spcBef>
                <a:spcPts val="1001"/>
              </a:spcBef>
              <a:buClr>
                <a:srgbClr val="000000"/>
              </a:buClr>
            </a:pPr>
            <a:r>
              <a:rPr lang="pt-BR" spc="-1" dirty="0" smtClean="0">
                <a:solidFill>
                  <a:srgbClr val="000000"/>
                </a:solidFill>
              </a:rPr>
              <a:t>As </a:t>
            </a:r>
            <a:r>
              <a:rPr lang="pt-BR" spc="-1" dirty="0">
                <a:solidFill>
                  <a:srgbClr val="000000"/>
                </a:solidFill>
              </a:rPr>
              <a:t>empresas Estatais</a:t>
            </a:r>
          </a:p>
          <a:p>
            <a:pPr marL="228600" indent="-228240">
              <a:lnSpc>
                <a:spcPct val="90000"/>
              </a:lnSpc>
              <a:spcBef>
                <a:spcPts val="1001"/>
              </a:spcBef>
              <a:buClr>
                <a:srgbClr val="000000"/>
              </a:buClr>
            </a:pPr>
            <a:r>
              <a:rPr lang="pt-BR" spc="-1" dirty="0">
                <a:solidFill>
                  <a:srgbClr val="000000"/>
                </a:solidFill>
              </a:rPr>
              <a:t>O Regime Fiscal: </a:t>
            </a:r>
          </a:p>
          <a:p>
            <a:pPr marL="685800" lvl="1" indent="-228240">
              <a:lnSpc>
                <a:spcPct val="90000"/>
              </a:lnSpc>
              <a:spcBef>
                <a:spcPts val="499"/>
              </a:spcBef>
              <a:buClr>
                <a:srgbClr val="000000"/>
              </a:buClr>
            </a:pPr>
            <a:r>
              <a:rPr lang="pt-BR" spc="-1" dirty="0">
                <a:solidFill>
                  <a:srgbClr val="000000"/>
                </a:solidFill>
              </a:rPr>
              <a:t>Formas específicas do sistema tributário</a:t>
            </a:r>
          </a:p>
          <a:p>
            <a:pPr marL="685800" lvl="1" indent="-228240">
              <a:lnSpc>
                <a:spcPct val="90000"/>
              </a:lnSpc>
              <a:spcBef>
                <a:spcPts val="499"/>
              </a:spcBef>
              <a:buClr>
                <a:srgbClr val="000000"/>
              </a:buClr>
            </a:pPr>
            <a:r>
              <a:rPr lang="pt-BR" spc="-1" dirty="0">
                <a:solidFill>
                  <a:srgbClr val="000000"/>
                </a:solidFill>
              </a:rPr>
              <a:t>Modelo de gestão orçamentária</a:t>
            </a:r>
          </a:p>
          <a:p>
            <a:pPr marL="685800" lvl="1" indent="-228240">
              <a:lnSpc>
                <a:spcPct val="90000"/>
              </a:lnSpc>
              <a:spcBef>
                <a:spcPts val="499"/>
              </a:spcBef>
              <a:buClr>
                <a:srgbClr val="000000"/>
              </a:buClr>
            </a:pPr>
            <a:r>
              <a:rPr lang="pt-BR" spc="-1" dirty="0">
                <a:solidFill>
                  <a:srgbClr val="000000"/>
                </a:solidFill>
              </a:rPr>
              <a:t>Regras fiscais</a:t>
            </a:r>
          </a:p>
          <a:p>
            <a:pPr marL="685800" lvl="1" indent="-228240">
              <a:lnSpc>
                <a:spcPct val="90000"/>
              </a:lnSpc>
              <a:spcBef>
                <a:spcPts val="499"/>
              </a:spcBef>
              <a:buClr>
                <a:srgbClr val="000000"/>
              </a:buClr>
            </a:pPr>
            <a:r>
              <a:rPr lang="pt-BR" spc="-1" dirty="0">
                <a:solidFill>
                  <a:srgbClr val="000000"/>
                </a:solidFill>
              </a:rPr>
              <a:t>Federalismo</a:t>
            </a:r>
          </a:p>
          <a:p>
            <a:endParaRPr lang="pt-BR" dirty="0"/>
          </a:p>
        </p:txBody>
      </p:sp>
      <p:sp>
        <p:nvSpPr>
          <p:cNvPr id="302" name="TextShape 4"/>
          <p:cNvSpPr txBox="1"/>
          <p:nvPr/>
        </p:nvSpPr>
        <p:spPr>
          <a:xfrm>
            <a:off x="7086600" y="6473880"/>
            <a:ext cx="2057040" cy="364680"/>
          </a:xfrm>
          <a:prstGeom prst="rect">
            <a:avLst/>
          </a:prstGeom>
          <a:noFill/>
          <a:ln>
            <a:noFill/>
          </a:ln>
        </p:spPr>
        <p:txBody>
          <a:bodyPr anchor="ctr"/>
          <a:lstStyle/>
          <a:p>
            <a:pPr algn="r">
              <a:lnSpc>
                <a:spcPct val="100000"/>
              </a:lnSpc>
            </a:pPr>
            <a:fld id="{350846EC-21C4-4556-A543-358914BB5210}" type="slidenum">
              <a:rPr lang="pt-BR" sz="1200" b="0" strike="noStrike" spc="-1">
                <a:solidFill>
                  <a:srgbClr val="8B8B8B"/>
                </a:solidFill>
                <a:latin typeface="Calibri"/>
              </a:rPr>
              <a:t>5</a:t>
            </a:fld>
            <a:endParaRPr lang="pt-BR" sz="1200" b="0" strike="noStrike" spc="-1">
              <a:latin typeface="Times New Roman"/>
            </a:endParaRPr>
          </a:p>
        </p:txBody>
      </p:sp>
      <p:sp>
        <p:nvSpPr>
          <p:cNvPr id="2" name="Título 1">
            <a:extLst>
              <a:ext uri="{FF2B5EF4-FFF2-40B4-BE49-F238E27FC236}">
                <a16:creationId xmlns="" xmlns:a16="http://schemas.microsoft.com/office/drawing/2014/main" id="{39AC59B7-D0A8-4EF1-8B75-C9289504AB3D}"/>
              </a:ext>
            </a:extLst>
          </p:cNvPr>
          <p:cNvSpPr>
            <a:spLocks noGrp="1"/>
          </p:cNvSpPr>
          <p:nvPr>
            <p:ph type="title"/>
          </p:nvPr>
        </p:nvSpPr>
        <p:spPr/>
        <p:txBody>
          <a:bodyPr>
            <a:normAutofit/>
          </a:bodyPr>
          <a:lstStyle/>
          <a:p>
            <a:r>
              <a:rPr lang="pt-BR" b="1" spc="-1" dirty="0"/>
              <a:t>Instrumentos de Ação do Setor Público</a:t>
            </a:r>
            <a:endParaRPr lang="pt-BR" dirty="0"/>
          </a:p>
        </p:txBody>
      </p:sp>
      <p:sp>
        <p:nvSpPr>
          <p:cNvPr id="4" name="Espaço Reservado para Data 3">
            <a:extLst>
              <a:ext uri="{FF2B5EF4-FFF2-40B4-BE49-F238E27FC236}">
                <a16:creationId xmlns="" xmlns:a16="http://schemas.microsoft.com/office/drawing/2014/main" id="{F402AC08-EB4E-4DB3-89D1-D7F5CA0E6310}"/>
              </a:ext>
            </a:extLst>
          </p:cNvPr>
          <p:cNvSpPr>
            <a:spLocks noGrp="1"/>
          </p:cNvSpPr>
          <p:nvPr>
            <p:ph type="dt" sz="half" idx="10"/>
          </p:nvPr>
        </p:nvSpPr>
        <p:spPr/>
        <p:txBody>
          <a:bodyPr/>
          <a:lstStyle/>
          <a:p>
            <a:fld id="{B526A761-317D-4FAD-B6CC-6BD5F6956F74}" type="datetime1">
              <a:rPr lang="pt-BR" smtClean="0"/>
              <a:t>27/11/19</a:t>
            </a:fld>
            <a:endParaRPr lang="en-US"/>
          </a:p>
        </p:txBody>
      </p:sp>
      <p:sp>
        <p:nvSpPr>
          <p:cNvPr id="5" name="Espaço Reservado para Rodapé 4">
            <a:extLst>
              <a:ext uri="{FF2B5EF4-FFF2-40B4-BE49-F238E27FC236}">
                <a16:creationId xmlns="" xmlns:a16="http://schemas.microsoft.com/office/drawing/2014/main" id="{9AE0E7A7-D018-4A5E-B191-A10DA1C35FCA}"/>
              </a:ext>
            </a:extLst>
          </p:cNvPr>
          <p:cNvSpPr>
            <a:spLocks noGrp="1"/>
          </p:cNvSpPr>
          <p:nvPr>
            <p:ph type="ftr" sz="quarter" idx="11"/>
          </p:nvPr>
        </p:nvSpPr>
        <p:spPr/>
        <p:txBody>
          <a:bodyPr/>
          <a:lstStyle/>
          <a:p>
            <a:r>
              <a:rPr lang="en-US"/>
              <a:t>Esther Dweck</a:t>
            </a:r>
          </a:p>
        </p:txBody>
      </p:sp>
      <p:sp>
        <p:nvSpPr>
          <p:cNvPr id="6" name="Espaço Reservado para Número de Slide 5">
            <a:extLst>
              <a:ext uri="{FF2B5EF4-FFF2-40B4-BE49-F238E27FC236}">
                <a16:creationId xmlns="" xmlns:a16="http://schemas.microsoft.com/office/drawing/2014/main" id="{EE882A77-6D8A-4C4F-945B-FEDB94A9352E}"/>
              </a:ext>
            </a:extLst>
          </p:cNvPr>
          <p:cNvSpPr>
            <a:spLocks noGrp="1"/>
          </p:cNvSpPr>
          <p:nvPr>
            <p:ph type="sldNum" sz="quarter" idx="12"/>
          </p:nvPr>
        </p:nvSpPr>
        <p:spPr/>
        <p:txBody>
          <a:bodyPr/>
          <a:lstStyle/>
          <a:p>
            <a:fld id="{E729977F-0734-DF4F-A459-D9D2581E7D6D}" type="slidenum">
              <a:rPr lang="en-US" smtClean="0"/>
              <a:t>5</a:t>
            </a:fld>
            <a:endParaRPr lang="en-US"/>
          </a:p>
        </p:txBody>
      </p:sp>
    </p:spTree>
    <p:extLst>
      <p:ext uri="{BB962C8B-B14F-4D97-AF65-F5344CB8AC3E}">
        <p14:creationId xmlns:p14="http://schemas.microsoft.com/office/powerpoint/2010/main" val="1646655368"/>
      </p:ext>
    </p:extLst>
  </p:cSld>
  <p:clrMapOvr>
    <a:masterClrMapping/>
  </p:clrMapOvr>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105C53-7AA8-C74F-909B-902F514F0B6D}"/>
              </a:ext>
            </a:extLst>
          </p:cNvPr>
          <p:cNvSpPr>
            <a:spLocks noGrp="1"/>
          </p:cNvSpPr>
          <p:nvPr>
            <p:ph type="title"/>
          </p:nvPr>
        </p:nvSpPr>
        <p:spPr/>
        <p:txBody>
          <a:bodyPr>
            <a:normAutofit fontScale="90000"/>
          </a:bodyPr>
          <a:lstStyle/>
          <a:p>
            <a:r>
              <a:rPr lang="en-GB" dirty="0" err="1"/>
              <a:t>Linhas</a:t>
            </a:r>
            <a:r>
              <a:rPr lang="en-GB" dirty="0"/>
              <a:t> </a:t>
            </a:r>
            <a:r>
              <a:rPr lang="en-GB" dirty="0" err="1"/>
              <a:t>gerais</a:t>
            </a:r>
            <a:r>
              <a:rPr lang="en-GB" dirty="0"/>
              <a:t> para um </a:t>
            </a:r>
            <a:r>
              <a:rPr lang="en-GB" dirty="0" err="1"/>
              <a:t>projeto</a:t>
            </a:r>
            <a:r>
              <a:rPr lang="en-GB" dirty="0"/>
              <a:t> de </a:t>
            </a:r>
            <a:r>
              <a:rPr lang="en-GB" dirty="0" err="1"/>
              <a:t>desenvolvimento</a:t>
            </a:r>
            <a:r>
              <a:rPr lang="en-GB" dirty="0"/>
              <a:t> social</a:t>
            </a:r>
          </a:p>
        </p:txBody>
      </p:sp>
      <p:sp>
        <p:nvSpPr>
          <p:cNvPr id="3" name="Espaço Reservado para Conteúdo 2">
            <a:extLst>
              <a:ext uri="{FF2B5EF4-FFF2-40B4-BE49-F238E27FC236}">
                <a16:creationId xmlns="" xmlns:a16="http://schemas.microsoft.com/office/drawing/2014/main" id="{745856E1-5F7F-6A42-934A-164084A7DB55}"/>
              </a:ext>
            </a:extLst>
          </p:cNvPr>
          <p:cNvSpPr>
            <a:spLocks noGrp="1"/>
          </p:cNvSpPr>
          <p:nvPr>
            <p:ph idx="1"/>
          </p:nvPr>
        </p:nvSpPr>
        <p:spPr/>
        <p:txBody>
          <a:bodyPr>
            <a:normAutofit/>
          </a:bodyPr>
          <a:lstStyle/>
          <a:p>
            <a:r>
              <a:rPr lang="pt-BR" dirty="0"/>
              <a:t>É preciso pensar uma nova lógica de operação para a economia brasileira que garanta crescimento e uma profunda transformação social ou mudança estrutural com igualdade. </a:t>
            </a:r>
          </a:p>
        </p:txBody>
      </p:sp>
      <p:sp>
        <p:nvSpPr>
          <p:cNvPr id="6" name="Espaço Reservado para Rodapé 5">
            <a:extLst>
              <a:ext uri="{FF2B5EF4-FFF2-40B4-BE49-F238E27FC236}">
                <a16:creationId xmlns="" xmlns:a16="http://schemas.microsoft.com/office/drawing/2014/main" id="{912CB355-326C-E549-99BC-047320D73318}"/>
              </a:ext>
            </a:extLst>
          </p:cNvPr>
          <p:cNvSpPr>
            <a:spLocks noGrp="1"/>
          </p:cNvSpPr>
          <p:nvPr>
            <p:ph type="ftr" sz="quarter" idx="11"/>
          </p:nvPr>
        </p:nvSpPr>
        <p:spPr/>
        <p:txBody>
          <a:bodyPr/>
          <a:lstStyle/>
          <a:p>
            <a:r>
              <a:rPr lang="en-US"/>
              <a:t>Esther Dweck</a:t>
            </a:r>
            <a:endParaRPr lang="en-US" dirty="0"/>
          </a:p>
        </p:txBody>
      </p:sp>
      <p:sp>
        <p:nvSpPr>
          <p:cNvPr id="7" name="Retângulo Arredondado 6">
            <a:extLst>
              <a:ext uri="{FF2B5EF4-FFF2-40B4-BE49-F238E27FC236}">
                <a16:creationId xmlns="" xmlns:a16="http://schemas.microsoft.com/office/drawing/2014/main" id="{D2E92DA7-9CC5-DA49-8606-A1685913EB95}"/>
              </a:ext>
            </a:extLst>
          </p:cNvPr>
          <p:cNvSpPr/>
          <p:nvPr/>
        </p:nvSpPr>
        <p:spPr>
          <a:xfrm>
            <a:off x="457200" y="3166946"/>
            <a:ext cx="8229600" cy="3176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lvl="1" indent="0">
              <a:buNone/>
            </a:pPr>
            <a:r>
              <a:rPr lang="pt-BR" sz="2000" dirty="0"/>
              <a:t>“O Brasil terá um enorme potencial de crescimento econômico e desenvolvimento produtivo quando </a:t>
            </a:r>
            <a:r>
              <a:rPr lang="pt-BR" sz="2000" b="1" dirty="0">
                <a:solidFill>
                  <a:srgbClr val="FFFF00"/>
                </a:solidFill>
              </a:rPr>
              <a:t>enfrentar suas duas principais mazelas: a concentração de renda e a carência na oferta pública de bens e serviços sociais</a:t>
            </a:r>
            <a:r>
              <a:rPr lang="pt-BR" sz="2000" b="1" dirty="0"/>
              <a:t>. </a:t>
            </a:r>
            <a:r>
              <a:rPr lang="pt-BR" sz="2000" dirty="0"/>
              <a:t>Isso porque a distribuição de renda e o investimento social </a:t>
            </a:r>
            <a:r>
              <a:rPr lang="pt-BR" sz="2000" b="1" dirty="0">
                <a:solidFill>
                  <a:srgbClr val="FFFF00"/>
                </a:solidFill>
              </a:rPr>
              <a:t>são extremamente funcionais ao crescimento econômico e à diversificação produtiva e tecnológica </a:t>
            </a:r>
            <a:r>
              <a:rPr lang="pt-BR" sz="2000" dirty="0"/>
              <a:t>e, por isso, são apresentados nesse artigo como os dois principais </a:t>
            </a:r>
            <a:r>
              <a:rPr lang="pt-BR" sz="2000" b="1" dirty="0">
                <a:solidFill>
                  <a:srgbClr val="FFFF00"/>
                </a:solidFill>
              </a:rPr>
              <a:t>motores do desenvolvimento econômico</a:t>
            </a:r>
            <a:r>
              <a:rPr lang="pt-BR" sz="2000" dirty="0"/>
              <a:t>.” </a:t>
            </a:r>
          </a:p>
        </p:txBody>
      </p:sp>
      <p:sp>
        <p:nvSpPr>
          <p:cNvPr id="4" name="Date Placeholder 3"/>
          <p:cNvSpPr>
            <a:spLocks noGrp="1"/>
          </p:cNvSpPr>
          <p:nvPr>
            <p:ph type="dt" sz="half" idx="10"/>
          </p:nvPr>
        </p:nvSpPr>
        <p:spPr/>
        <p:txBody>
          <a:bodyPr/>
          <a:lstStyle/>
          <a:p>
            <a:fld id="{F1B80CE3-C174-2440-BC45-7E2AEFF4170C}" type="datetime1">
              <a:rPr lang="pt-BR" smtClean="0"/>
              <a:t>27/11/19</a:t>
            </a:fld>
            <a:endParaRPr lang="en-US"/>
          </a:p>
        </p:txBody>
      </p:sp>
      <p:sp>
        <p:nvSpPr>
          <p:cNvPr id="5" name="Slide Number Placeholder 4"/>
          <p:cNvSpPr>
            <a:spLocks noGrp="1"/>
          </p:cNvSpPr>
          <p:nvPr>
            <p:ph type="sldNum" sz="quarter" idx="12"/>
          </p:nvPr>
        </p:nvSpPr>
        <p:spPr/>
        <p:txBody>
          <a:bodyPr/>
          <a:lstStyle/>
          <a:p>
            <a:fld id="{E729977F-0734-DF4F-A459-D9D2581E7D6D}" type="slidenum">
              <a:rPr lang="en-US" smtClean="0"/>
              <a:t>50</a:t>
            </a:fld>
            <a:endParaRPr lang="en-US"/>
          </a:p>
        </p:txBody>
      </p:sp>
    </p:spTree>
    <p:extLst>
      <p:ext uri="{BB962C8B-B14F-4D97-AF65-F5344CB8AC3E}">
        <p14:creationId xmlns:p14="http://schemas.microsoft.com/office/powerpoint/2010/main" val="1104019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105C53-7AA8-C74F-909B-902F514F0B6D}"/>
              </a:ext>
            </a:extLst>
          </p:cNvPr>
          <p:cNvSpPr>
            <a:spLocks noGrp="1"/>
          </p:cNvSpPr>
          <p:nvPr>
            <p:ph type="title"/>
          </p:nvPr>
        </p:nvSpPr>
        <p:spPr/>
        <p:txBody>
          <a:bodyPr>
            <a:normAutofit fontScale="90000"/>
          </a:bodyPr>
          <a:lstStyle/>
          <a:p>
            <a:r>
              <a:rPr lang="en-GB" dirty="0" err="1"/>
              <a:t>Linhas</a:t>
            </a:r>
            <a:r>
              <a:rPr lang="en-GB" dirty="0"/>
              <a:t> </a:t>
            </a:r>
            <a:r>
              <a:rPr lang="en-GB" dirty="0" err="1"/>
              <a:t>gerais</a:t>
            </a:r>
            <a:r>
              <a:rPr lang="en-GB" dirty="0"/>
              <a:t> para um </a:t>
            </a:r>
            <a:r>
              <a:rPr lang="en-GB" dirty="0" err="1"/>
              <a:t>projeto</a:t>
            </a:r>
            <a:r>
              <a:rPr lang="en-GB" dirty="0"/>
              <a:t> de </a:t>
            </a:r>
            <a:r>
              <a:rPr lang="en-GB" dirty="0" err="1"/>
              <a:t>desenvolvimento</a:t>
            </a:r>
            <a:r>
              <a:rPr lang="en-GB" dirty="0"/>
              <a:t> social</a:t>
            </a:r>
          </a:p>
        </p:txBody>
      </p:sp>
      <p:sp>
        <p:nvSpPr>
          <p:cNvPr id="3" name="Espaço Reservado para Conteúdo 2">
            <a:extLst>
              <a:ext uri="{FF2B5EF4-FFF2-40B4-BE49-F238E27FC236}">
                <a16:creationId xmlns="" xmlns:a16="http://schemas.microsoft.com/office/drawing/2014/main" id="{745856E1-5F7F-6A42-934A-164084A7DB55}"/>
              </a:ext>
            </a:extLst>
          </p:cNvPr>
          <p:cNvSpPr>
            <a:spLocks noGrp="1"/>
          </p:cNvSpPr>
          <p:nvPr>
            <p:ph idx="1"/>
          </p:nvPr>
        </p:nvSpPr>
        <p:spPr/>
        <p:txBody>
          <a:bodyPr/>
          <a:lstStyle/>
          <a:p>
            <a:r>
              <a:rPr lang="pt-BR" b="1" dirty="0"/>
              <a:t>Duas importantes frentes de expansão</a:t>
            </a:r>
            <a:r>
              <a:rPr lang="pt-BR" dirty="0"/>
              <a:t> para Economia Brasileira: a distribuição de renda e o investimento social. </a:t>
            </a:r>
          </a:p>
          <a:p>
            <a:endParaRPr lang="pt-BR" sz="1800" dirty="0"/>
          </a:p>
          <a:p>
            <a:pPr marL="274320" lvl="1" indent="0">
              <a:buNone/>
            </a:pPr>
            <a:endParaRPr lang="pt-BR" dirty="0"/>
          </a:p>
        </p:txBody>
      </p:sp>
      <p:pic>
        <p:nvPicPr>
          <p:cNvPr id="5" name="Imagem 4">
            <a:extLst>
              <a:ext uri="{FF2B5EF4-FFF2-40B4-BE49-F238E27FC236}">
                <a16:creationId xmlns="" xmlns:a16="http://schemas.microsoft.com/office/drawing/2014/main" id="{B8A52FD1-F6F9-FD4A-AF28-360CABD249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1" y="2352907"/>
            <a:ext cx="8045302" cy="3969834"/>
          </a:xfrm>
          <a:prstGeom prst="rect">
            <a:avLst/>
          </a:prstGeom>
          <a:solidFill>
            <a:srgbClr val="FFFFFF"/>
          </a:solidFill>
          <a:ln>
            <a:noFill/>
          </a:ln>
        </p:spPr>
      </p:pic>
      <p:sp>
        <p:nvSpPr>
          <p:cNvPr id="7" name="Espaço Reservado para Rodapé 6">
            <a:extLst>
              <a:ext uri="{FF2B5EF4-FFF2-40B4-BE49-F238E27FC236}">
                <a16:creationId xmlns="" xmlns:a16="http://schemas.microsoft.com/office/drawing/2014/main" id="{EE852B58-CFF5-0A48-8C8D-845E33FE38CE}"/>
              </a:ext>
            </a:extLst>
          </p:cNvPr>
          <p:cNvSpPr>
            <a:spLocks noGrp="1"/>
          </p:cNvSpPr>
          <p:nvPr>
            <p:ph type="ftr" sz="quarter" idx="11"/>
          </p:nvPr>
        </p:nvSpPr>
        <p:spPr/>
        <p:txBody>
          <a:bodyPr/>
          <a:lstStyle/>
          <a:p>
            <a:r>
              <a:rPr lang="en-US"/>
              <a:t>Esther Dweck</a:t>
            </a:r>
            <a:endParaRPr lang="en-US" dirty="0"/>
          </a:p>
        </p:txBody>
      </p:sp>
      <p:sp>
        <p:nvSpPr>
          <p:cNvPr id="4" name="Date Placeholder 3"/>
          <p:cNvSpPr>
            <a:spLocks noGrp="1"/>
          </p:cNvSpPr>
          <p:nvPr>
            <p:ph type="dt" sz="half" idx="10"/>
          </p:nvPr>
        </p:nvSpPr>
        <p:spPr/>
        <p:txBody>
          <a:bodyPr/>
          <a:lstStyle/>
          <a:p>
            <a:fld id="{B5BC5EAF-47BC-AB4C-9976-04304E762882}"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51</a:t>
            </a:fld>
            <a:endParaRPr lang="en-US"/>
          </a:p>
        </p:txBody>
      </p:sp>
    </p:spTree>
    <p:extLst>
      <p:ext uri="{BB962C8B-B14F-4D97-AF65-F5344CB8AC3E}">
        <p14:creationId xmlns:p14="http://schemas.microsoft.com/office/powerpoint/2010/main" val="1025590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Modelo</a:t>
            </a:r>
            <a:r>
              <a:rPr lang="en-US" dirty="0"/>
              <a:t> </a:t>
            </a:r>
            <a:r>
              <a:rPr lang="en-US" dirty="0" err="1"/>
              <a:t>puxado</a:t>
            </a:r>
            <a:r>
              <a:rPr lang="en-US" dirty="0"/>
              <a:t> pela </a:t>
            </a:r>
            <a:r>
              <a:rPr lang="en-US" dirty="0" err="1"/>
              <a:t>demanda</a:t>
            </a:r>
            <a:r>
              <a:rPr lang="en-US" dirty="0"/>
              <a:t> </a:t>
            </a:r>
            <a:r>
              <a:rPr lang="en-US" dirty="0" err="1"/>
              <a:t>doméstica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pt-BR" dirty="0"/>
              <a:t>Estratégia de crescimento liderado pela demanda doméstica (</a:t>
            </a:r>
            <a:r>
              <a:rPr lang="pt-BR" dirty="0" err="1"/>
              <a:t>Palley</a:t>
            </a:r>
            <a:r>
              <a:rPr lang="pt-BR" dirty="0"/>
              <a:t>, 2002): </a:t>
            </a:r>
          </a:p>
          <a:p>
            <a:r>
              <a:rPr lang="pt-BR" dirty="0"/>
              <a:t>a existência de </a:t>
            </a:r>
            <a:r>
              <a:rPr lang="pt-BR" b="1" u="sng" dirty="0"/>
              <a:t>redes de proteção social</a:t>
            </a:r>
            <a:r>
              <a:rPr lang="pt-BR" dirty="0"/>
              <a:t> para reduzir a necessidade de poupança </a:t>
            </a:r>
            <a:r>
              <a:rPr lang="pt-BR" dirty="0" err="1"/>
              <a:t>precaucional</a:t>
            </a:r>
            <a:r>
              <a:rPr lang="pt-BR" dirty="0"/>
              <a:t> de forma a estimular o consumo; </a:t>
            </a:r>
          </a:p>
          <a:p>
            <a:r>
              <a:rPr lang="pt-BR" dirty="0"/>
              <a:t>a </a:t>
            </a:r>
            <a:r>
              <a:rPr lang="pt-BR" b="1" u="sng" dirty="0"/>
              <a:t>implementação de um salário mínimo </a:t>
            </a:r>
            <a:r>
              <a:rPr lang="pt-BR" dirty="0"/>
              <a:t>para aumentar a ligação entre crescimento da produtividade e dos salários, com, melhorar proteções trabalhistas e reforçar a negociação coletiva via sindicatos; </a:t>
            </a:r>
          </a:p>
          <a:p>
            <a:r>
              <a:rPr lang="pt-BR" b="1" u="sng" dirty="0"/>
              <a:t>aumento do investimento</a:t>
            </a:r>
            <a:r>
              <a:rPr lang="pt-BR" dirty="0"/>
              <a:t> em infraestrutura pública como alavanca para os investimentos públicos; </a:t>
            </a:r>
          </a:p>
          <a:p>
            <a:r>
              <a:rPr lang="pt-BR" b="1" u="sng" dirty="0"/>
              <a:t>aumento da provisão de bens públicos</a:t>
            </a:r>
            <a:r>
              <a:rPr lang="pt-BR" dirty="0"/>
              <a:t>, como saúde e educação; </a:t>
            </a:r>
          </a:p>
          <a:p>
            <a:r>
              <a:rPr lang="pt-BR" b="1" u="sng" dirty="0"/>
              <a:t>reequilíbrio das estruturas tributárias</a:t>
            </a:r>
            <a:r>
              <a:rPr lang="pt-BR" dirty="0"/>
              <a:t>.</a:t>
            </a:r>
            <a:endParaRPr lang="en-US" dirty="0"/>
          </a:p>
        </p:txBody>
      </p:sp>
      <p:sp>
        <p:nvSpPr>
          <p:cNvPr id="4" name="Date Placeholder 3"/>
          <p:cNvSpPr>
            <a:spLocks noGrp="1"/>
          </p:cNvSpPr>
          <p:nvPr>
            <p:ph type="dt" sz="half" idx="10"/>
          </p:nvPr>
        </p:nvSpPr>
        <p:spPr/>
        <p:txBody>
          <a:bodyPr/>
          <a:lstStyle/>
          <a:p>
            <a:fld id="{C2B362E4-383E-5748-965B-0E7629B633AE}" type="datetime1">
              <a:rPr lang="pt-BR" smtClean="0"/>
              <a:t>27/11/19</a:t>
            </a:fld>
            <a:endParaRPr lang="en-US"/>
          </a:p>
        </p:txBody>
      </p:sp>
      <p:sp>
        <p:nvSpPr>
          <p:cNvPr id="7" name="Espaço Reservado para Rodapé 6"/>
          <p:cNvSpPr>
            <a:spLocks noGrp="1"/>
          </p:cNvSpPr>
          <p:nvPr>
            <p:ph type="ftr" sz="quarter" idx="11"/>
          </p:nvPr>
        </p:nvSpPr>
        <p:spPr/>
        <p:txBody>
          <a:bodyPr/>
          <a:lstStyle/>
          <a:p>
            <a:r>
              <a:rPr lang="en-US"/>
              <a:t>Esther Dweck</a:t>
            </a:r>
          </a:p>
        </p:txBody>
      </p:sp>
      <p:sp>
        <p:nvSpPr>
          <p:cNvPr id="8" name="Espaço Reservado para Número de Slide 7"/>
          <p:cNvSpPr>
            <a:spLocks noGrp="1"/>
          </p:cNvSpPr>
          <p:nvPr>
            <p:ph type="sldNum" sz="quarter" idx="12"/>
          </p:nvPr>
        </p:nvSpPr>
        <p:spPr/>
        <p:txBody>
          <a:bodyPr/>
          <a:lstStyle/>
          <a:p>
            <a:fld id="{E729977F-0734-DF4F-A459-D9D2581E7D6D}" type="slidenum">
              <a:rPr lang="en-US" smtClean="0"/>
              <a:t>52</a:t>
            </a:fld>
            <a:endParaRPr lang="en-US"/>
          </a:p>
        </p:txBody>
      </p:sp>
    </p:spTree>
    <p:extLst>
      <p:ext uri="{BB962C8B-B14F-4D97-AF65-F5344CB8AC3E}">
        <p14:creationId xmlns:p14="http://schemas.microsoft.com/office/powerpoint/2010/main" val="1544743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264A4F-B525-9649-91D2-FDD8AC64CFB2}"/>
              </a:ext>
            </a:extLst>
          </p:cNvPr>
          <p:cNvSpPr>
            <a:spLocks noGrp="1"/>
          </p:cNvSpPr>
          <p:nvPr>
            <p:ph type="title"/>
          </p:nvPr>
        </p:nvSpPr>
        <p:spPr/>
        <p:txBody>
          <a:bodyPr>
            <a:noAutofit/>
          </a:bodyPr>
          <a:lstStyle/>
          <a:p>
            <a:r>
              <a:rPr lang="pt-BR" sz="3600" dirty="0"/>
              <a:t>Políticas para estrutura produtiva a partir de “missões” </a:t>
            </a:r>
          </a:p>
        </p:txBody>
      </p:sp>
      <p:sp>
        <p:nvSpPr>
          <p:cNvPr id="6" name="Espaço Reservado para Conteúdo 2">
            <a:extLst>
              <a:ext uri="{FF2B5EF4-FFF2-40B4-BE49-F238E27FC236}">
                <a16:creationId xmlns="" xmlns:a16="http://schemas.microsoft.com/office/drawing/2014/main" id="{DB3190EC-2382-5742-B7F6-FA7425C50B8A}"/>
              </a:ext>
            </a:extLst>
          </p:cNvPr>
          <p:cNvSpPr txBox="1">
            <a:spLocks/>
          </p:cNvSpPr>
          <p:nvPr/>
        </p:nvSpPr>
        <p:spPr>
          <a:xfrm>
            <a:off x="4149090" y="117729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pt-BR" sz="1800" dirty="0"/>
          </a:p>
          <a:p>
            <a:r>
              <a:rPr lang="pt-BR" sz="1800" dirty="0"/>
              <a:t>. </a:t>
            </a:r>
          </a:p>
          <a:p>
            <a:endParaRPr lang="pt-BR" sz="1200" dirty="0"/>
          </a:p>
          <a:p>
            <a:pPr marL="0" indent="0">
              <a:buNone/>
            </a:pPr>
            <a:endParaRPr lang="pt-BR" sz="1900" dirty="0"/>
          </a:p>
        </p:txBody>
      </p:sp>
      <p:sp>
        <p:nvSpPr>
          <p:cNvPr id="7" name="Espaço Reservado para Conteúdo 6">
            <a:extLst>
              <a:ext uri="{FF2B5EF4-FFF2-40B4-BE49-F238E27FC236}">
                <a16:creationId xmlns="" xmlns:a16="http://schemas.microsoft.com/office/drawing/2014/main" id="{8A4B3D11-C523-6046-AA31-54BA64B4270F}"/>
              </a:ext>
            </a:extLst>
          </p:cNvPr>
          <p:cNvSpPr>
            <a:spLocks noGrp="1"/>
          </p:cNvSpPr>
          <p:nvPr>
            <p:ph idx="1"/>
          </p:nvPr>
        </p:nvSpPr>
        <p:spPr/>
        <p:txBody>
          <a:bodyPr>
            <a:normAutofit/>
          </a:bodyPr>
          <a:lstStyle/>
          <a:p>
            <a:r>
              <a:rPr lang="pt-BR" b="1" dirty="0" err="1"/>
              <a:t>Missões</a:t>
            </a:r>
            <a:r>
              <a:rPr lang="pt-BR" dirty="0"/>
              <a:t>: a construção de </a:t>
            </a:r>
            <a:r>
              <a:rPr lang="pt-BR" dirty="0" err="1"/>
              <a:t>políticas</a:t>
            </a:r>
            <a:r>
              <a:rPr lang="pt-BR" dirty="0"/>
              <a:t> voltadas para </a:t>
            </a:r>
            <a:r>
              <a:rPr lang="pt-BR" dirty="0" err="1"/>
              <a:t>resolução</a:t>
            </a:r>
            <a:r>
              <a:rPr lang="pt-BR" dirty="0"/>
              <a:t> de problemas concretos e de longa data da sociedade brasileira, com objetivo social bem de definido </a:t>
            </a:r>
          </a:p>
          <a:p>
            <a:pPr lvl="1"/>
            <a:r>
              <a:rPr lang="pt-BR" dirty="0"/>
              <a:t>mobilidade urbana, saneamento </a:t>
            </a:r>
            <a:r>
              <a:rPr lang="pt-BR" dirty="0" err="1"/>
              <a:t>básico</a:t>
            </a:r>
            <a:r>
              <a:rPr lang="pt-BR" dirty="0"/>
              <a:t>, tecnologia verde, </a:t>
            </a:r>
            <a:r>
              <a:rPr lang="pt-BR" dirty="0" err="1"/>
              <a:t>habitação</a:t>
            </a:r>
            <a:r>
              <a:rPr lang="pt-BR" dirty="0"/>
              <a:t> popular, produção de alimentos, </a:t>
            </a:r>
            <a:r>
              <a:rPr lang="pt-BR" dirty="0" err="1"/>
              <a:t>saúde</a:t>
            </a:r>
            <a:r>
              <a:rPr lang="pt-BR" dirty="0"/>
              <a:t> – em particular a cadeia produtiva em torno do SUS – e a </a:t>
            </a:r>
            <a:r>
              <a:rPr lang="pt-BR" dirty="0" err="1"/>
              <a:t>educação</a:t>
            </a:r>
            <a:r>
              <a:rPr lang="pt-BR" dirty="0"/>
              <a:t>, </a:t>
            </a:r>
            <a:r>
              <a:rPr lang="pt-BR" dirty="0" err="1"/>
              <a:t>além</a:t>
            </a:r>
            <a:r>
              <a:rPr lang="pt-BR" dirty="0"/>
              <a:t> de outros eixos voltados para as especificidades regionais como desenvolvimento das atividades </a:t>
            </a:r>
            <a:r>
              <a:rPr lang="pt-BR" dirty="0" err="1"/>
              <a:t>agropecuárias</a:t>
            </a:r>
            <a:r>
              <a:rPr lang="pt-BR" dirty="0"/>
              <a:t> do </a:t>
            </a:r>
            <a:r>
              <a:rPr lang="pt-BR" dirty="0" err="1"/>
              <a:t>semiárido</a:t>
            </a:r>
            <a:r>
              <a:rPr lang="pt-BR" dirty="0"/>
              <a:t>, desenvolvimento </a:t>
            </a:r>
            <a:r>
              <a:rPr lang="pt-BR" dirty="0" err="1"/>
              <a:t>sustentável</a:t>
            </a:r>
            <a:r>
              <a:rPr lang="pt-BR" dirty="0"/>
              <a:t> da </a:t>
            </a:r>
            <a:r>
              <a:rPr lang="pt-BR" dirty="0" err="1"/>
              <a:t>Amazônia</a:t>
            </a:r>
            <a:r>
              <a:rPr lang="pt-BR" dirty="0"/>
              <a:t> (incluindo a </a:t>
            </a:r>
            <a:r>
              <a:rPr lang="pt-BR" dirty="0" err="1"/>
              <a:t>expansão</a:t>
            </a:r>
            <a:r>
              <a:rPr lang="pt-BR" dirty="0"/>
              <a:t> do mapeamento do genoma da </a:t>
            </a:r>
            <a:r>
              <a:rPr lang="pt-BR" dirty="0" err="1"/>
              <a:t>região</a:t>
            </a:r>
            <a:r>
              <a:rPr lang="pt-BR" dirty="0"/>
              <a:t> </a:t>
            </a:r>
            <a:r>
              <a:rPr lang="pt-BR" dirty="0" err="1"/>
              <a:t>amazônica</a:t>
            </a:r>
            <a:r>
              <a:rPr lang="pt-BR" dirty="0"/>
              <a:t>), entre outros a serem elencados. </a:t>
            </a:r>
          </a:p>
          <a:p>
            <a:pPr lvl="1"/>
            <a:endParaRPr lang="pt-BR" sz="1800" dirty="0"/>
          </a:p>
          <a:p>
            <a:endParaRPr lang="en-GB" sz="3200" dirty="0"/>
          </a:p>
        </p:txBody>
      </p:sp>
      <p:sp>
        <p:nvSpPr>
          <p:cNvPr id="9" name="Espaço Reservado para Rodapé 8">
            <a:extLst>
              <a:ext uri="{FF2B5EF4-FFF2-40B4-BE49-F238E27FC236}">
                <a16:creationId xmlns="" xmlns:a16="http://schemas.microsoft.com/office/drawing/2014/main" id="{B9D0BE2D-5D86-5A4F-91D9-AF5AC63E5964}"/>
              </a:ext>
            </a:extLst>
          </p:cNvPr>
          <p:cNvSpPr>
            <a:spLocks noGrp="1"/>
          </p:cNvSpPr>
          <p:nvPr>
            <p:ph type="ftr" sz="quarter" idx="11"/>
          </p:nvPr>
        </p:nvSpPr>
        <p:spPr/>
        <p:txBody>
          <a:bodyPr/>
          <a:lstStyle/>
          <a:p>
            <a:r>
              <a:rPr lang="en-US"/>
              <a:t>Esther Dweck</a:t>
            </a:r>
            <a:endParaRPr lang="en-US" dirty="0"/>
          </a:p>
        </p:txBody>
      </p:sp>
      <p:sp>
        <p:nvSpPr>
          <p:cNvPr id="3" name="Date Placeholder 2"/>
          <p:cNvSpPr>
            <a:spLocks noGrp="1"/>
          </p:cNvSpPr>
          <p:nvPr>
            <p:ph type="dt" sz="half" idx="10"/>
          </p:nvPr>
        </p:nvSpPr>
        <p:spPr/>
        <p:txBody>
          <a:bodyPr/>
          <a:lstStyle/>
          <a:p>
            <a:fld id="{A3034E71-8E8E-7742-8314-FABB1C70C747}" type="datetime1">
              <a:rPr lang="pt-BR" smtClean="0"/>
              <a:t>27/11/19</a:t>
            </a:fld>
            <a:endParaRPr lang="en-US"/>
          </a:p>
        </p:txBody>
      </p:sp>
      <p:sp>
        <p:nvSpPr>
          <p:cNvPr id="4" name="Slide Number Placeholder 3"/>
          <p:cNvSpPr>
            <a:spLocks noGrp="1"/>
          </p:cNvSpPr>
          <p:nvPr>
            <p:ph type="sldNum" sz="quarter" idx="12"/>
          </p:nvPr>
        </p:nvSpPr>
        <p:spPr/>
        <p:txBody>
          <a:bodyPr/>
          <a:lstStyle/>
          <a:p>
            <a:fld id="{E729977F-0734-DF4F-A459-D9D2581E7D6D}" type="slidenum">
              <a:rPr lang="en-US" smtClean="0"/>
              <a:t>53</a:t>
            </a:fld>
            <a:endParaRPr lang="en-US"/>
          </a:p>
        </p:txBody>
      </p:sp>
    </p:spTree>
    <p:extLst>
      <p:ext uri="{BB962C8B-B14F-4D97-AF65-F5344CB8AC3E}">
        <p14:creationId xmlns:p14="http://schemas.microsoft.com/office/powerpoint/2010/main" val="17227827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264A4F-B525-9649-91D2-FDD8AC64CFB2}"/>
              </a:ext>
            </a:extLst>
          </p:cNvPr>
          <p:cNvSpPr>
            <a:spLocks noGrp="1"/>
          </p:cNvSpPr>
          <p:nvPr>
            <p:ph type="title"/>
          </p:nvPr>
        </p:nvSpPr>
        <p:spPr/>
        <p:txBody>
          <a:bodyPr>
            <a:noAutofit/>
          </a:bodyPr>
          <a:lstStyle/>
          <a:p>
            <a:r>
              <a:rPr lang="pt-BR" sz="3600" dirty="0"/>
              <a:t>Políticas para estrutura produtiva a partir de “missões” </a:t>
            </a:r>
          </a:p>
        </p:txBody>
      </p:sp>
      <p:pic>
        <p:nvPicPr>
          <p:cNvPr id="5" name="Espaço Reservado para Conteúdo 4">
            <a:extLst>
              <a:ext uri="{FF2B5EF4-FFF2-40B4-BE49-F238E27FC236}">
                <a16:creationId xmlns="" xmlns:a16="http://schemas.microsoft.com/office/drawing/2014/main" id="{6C81B9EF-BE10-854C-99A1-FC73FA7BF2F5}"/>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733398" y="2228045"/>
            <a:ext cx="7447132" cy="3981343"/>
          </a:xfrm>
          <a:prstGeom prst="rect">
            <a:avLst/>
          </a:prstGeom>
          <a:noFill/>
        </p:spPr>
      </p:pic>
      <p:sp>
        <p:nvSpPr>
          <p:cNvPr id="6" name="Espaço Reservado para Conteúdo 2">
            <a:extLst>
              <a:ext uri="{FF2B5EF4-FFF2-40B4-BE49-F238E27FC236}">
                <a16:creationId xmlns="" xmlns:a16="http://schemas.microsoft.com/office/drawing/2014/main" id="{DB3190EC-2382-5742-B7F6-FA7425C50B8A}"/>
              </a:ext>
            </a:extLst>
          </p:cNvPr>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pt-BR" sz="1800" dirty="0"/>
              <a:t>Articulação entre as demandas sociais, políticas públicas e estrutura produtiva </a:t>
            </a:r>
          </a:p>
          <a:p>
            <a:endParaRPr lang="pt-BR" sz="1200" dirty="0"/>
          </a:p>
          <a:p>
            <a:pPr marL="0" indent="0">
              <a:buNone/>
            </a:pPr>
            <a:endParaRPr lang="pt-BR" sz="1900" dirty="0"/>
          </a:p>
        </p:txBody>
      </p:sp>
      <p:sp>
        <p:nvSpPr>
          <p:cNvPr id="8" name="Espaço Reservado para Rodapé 7">
            <a:extLst>
              <a:ext uri="{FF2B5EF4-FFF2-40B4-BE49-F238E27FC236}">
                <a16:creationId xmlns="" xmlns:a16="http://schemas.microsoft.com/office/drawing/2014/main" id="{3CAAAAF4-6F7D-E84F-9D32-BCDF62C789FD}"/>
              </a:ext>
            </a:extLst>
          </p:cNvPr>
          <p:cNvSpPr>
            <a:spLocks noGrp="1"/>
          </p:cNvSpPr>
          <p:nvPr>
            <p:ph type="ftr" sz="quarter" idx="11"/>
          </p:nvPr>
        </p:nvSpPr>
        <p:spPr/>
        <p:txBody>
          <a:bodyPr/>
          <a:lstStyle/>
          <a:p>
            <a:r>
              <a:rPr lang="en-US"/>
              <a:t>Esther Dweck</a:t>
            </a:r>
            <a:endParaRPr lang="en-US" dirty="0"/>
          </a:p>
        </p:txBody>
      </p:sp>
      <p:sp>
        <p:nvSpPr>
          <p:cNvPr id="3" name="Date Placeholder 2"/>
          <p:cNvSpPr>
            <a:spLocks noGrp="1"/>
          </p:cNvSpPr>
          <p:nvPr>
            <p:ph type="dt" sz="half" idx="10"/>
          </p:nvPr>
        </p:nvSpPr>
        <p:spPr/>
        <p:txBody>
          <a:bodyPr/>
          <a:lstStyle/>
          <a:p>
            <a:fld id="{14304450-CC7E-7F40-9BCE-B819C47CB830}" type="datetime1">
              <a:rPr lang="pt-BR" smtClean="0"/>
              <a:t>27/11/19</a:t>
            </a:fld>
            <a:endParaRPr lang="en-US"/>
          </a:p>
        </p:txBody>
      </p:sp>
      <p:sp>
        <p:nvSpPr>
          <p:cNvPr id="4" name="Slide Number Placeholder 3"/>
          <p:cNvSpPr>
            <a:spLocks noGrp="1"/>
          </p:cNvSpPr>
          <p:nvPr>
            <p:ph type="sldNum" sz="quarter" idx="12"/>
          </p:nvPr>
        </p:nvSpPr>
        <p:spPr/>
        <p:txBody>
          <a:bodyPr/>
          <a:lstStyle/>
          <a:p>
            <a:fld id="{E729977F-0734-DF4F-A459-D9D2581E7D6D}" type="slidenum">
              <a:rPr lang="en-US" smtClean="0"/>
              <a:t>54</a:t>
            </a:fld>
            <a:endParaRPr lang="en-US"/>
          </a:p>
        </p:txBody>
      </p:sp>
    </p:spTree>
    <p:extLst>
      <p:ext uri="{BB962C8B-B14F-4D97-AF65-F5344CB8AC3E}">
        <p14:creationId xmlns:p14="http://schemas.microsoft.com/office/powerpoint/2010/main" val="40096291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1264A4F-B525-9649-91D2-FDD8AC64CFB2}"/>
              </a:ext>
            </a:extLst>
          </p:cNvPr>
          <p:cNvSpPr>
            <a:spLocks noGrp="1"/>
          </p:cNvSpPr>
          <p:nvPr>
            <p:ph type="title"/>
          </p:nvPr>
        </p:nvSpPr>
        <p:spPr/>
        <p:txBody>
          <a:bodyPr>
            <a:noAutofit/>
          </a:bodyPr>
          <a:lstStyle/>
          <a:p>
            <a:r>
              <a:rPr lang="pt-BR" sz="3600" dirty="0"/>
              <a:t>Políticas para estrutura produtiva</a:t>
            </a:r>
          </a:p>
        </p:txBody>
      </p:sp>
      <p:sp>
        <p:nvSpPr>
          <p:cNvPr id="3" name="Espaço Reservado para Conteúdo 2">
            <a:extLst>
              <a:ext uri="{FF2B5EF4-FFF2-40B4-BE49-F238E27FC236}">
                <a16:creationId xmlns="" xmlns:a16="http://schemas.microsoft.com/office/drawing/2014/main" id="{2B852012-3549-4179-A9A8-CED3B55E5580}"/>
              </a:ext>
            </a:extLst>
          </p:cNvPr>
          <p:cNvSpPr>
            <a:spLocks noGrp="1"/>
          </p:cNvSpPr>
          <p:nvPr>
            <p:ph idx="1"/>
          </p:nvPr>
        </p:nvSpPr>
        <p:spPr/>
        <p:txBody>
          <a:bodyPr>
            <a:normAutofit/>
          </a:bodyPr>
          <a:lstStyle/>
          <a:p>
            <a:pPr marL="0" indent="0">
              <a:buNone/>
            </a:pPr>
            <a:r>
              <a:rPr lang="pt-BR" dirty="0"/>
              <a:t>Articulação entre as demandas sociais, políticas públicas e estrutura produtiva </a:t>
            </a:r>
          </a:p>
          <a:p>
            <a:r>
              <a:rPr lang="pt-BR" b="1" dirty="0" err="1"/>
              <a:t>saúde</a:t>
            </a:r>
            <a:r>
              <a:rPr lang="pt-BR" b="1" dirty="0"/>
              <a:t> movimenta o complexo industrial da </a:t>
            </a:r>
            <a:r>
              <a:rPr lang="pt-BR" b="1" dirty="0" err="1"/>
              <a:t>saúde</a:t>
            </a:r>
            <a:r>
              <a:rPr lang="pt-BR" dirty="0"/>
              <a:t>:</a:t>
            </a:r>
          </a:p>
          <a:p>
            <a:pPr lvl="1"/>
            <a:r>
              <a:rPr lang="pt-BR" dirty="0"/>
              <a:t>setores prestadores de </a:t>
            </a:r>
            <a:r>
              <a:rPr lang="pt-BR" dirty="0" err="1"/>
              <a:t>serviço</a:t>
            </a:r>
            <a:r>
              <a:rPr lang="pt-BR" dirty="0"/>
              <a:t>, como hospitais, </a:t>
            </a:r>
            <a:r>
              <a:rPr lang="pt-BR" dirty="0" err="1"/>
              <a:t>ambulatórios</a:t>
            </a:r>
            <a:r>
              <a:rPr lang="pt-BR" dirty="0"/>
              <a:t>, </a:t>
            </a:r>
            <a:r>
              <a:rPr lang="pt-BR" dirty="0" err="1"/>
              <a:t>serviços</a:t>
            </a:r>
            <a:r>
              <a:rPr lang="pt-BR" dirty="0"/>
              <a:t> de </a:t>
            </a:r>
            <a:r>
              <a:rPr lang="pt-BR" dirty="0" err="1"/>
              <a:t>diagnósticos</a:t>
            </a:r>
            <a:r>
              <a:rPr lang="pt-BR" dirty="0"/>
              <a:t> e tratamentos, articulam-se com dois principais setores industriais: </a:t>
            </a:r>
          </a:p>
          <a:p>
            <a:pPr lvl="2"/>
            <a:r>
              <a:rPr lang="pt-BR" sz="2400" dirty="0"/>
              <a:t>a </a:t>
            </a:r>
            <a:r>
              <a:rPr lang="pt-BR" sz="2400" dirty="0" err="1"/>
              <a:t>indústria</a:t>
            </a:r>
            <a:r>
              <a:rPr lang="pt-BR" sz="2400" dirty="0"/>
              <a:t> de base </a:t>
            </a:r>
            <a:r>
              <a:rPr lang="pt-BR" sz="2400" dirty="0" err="1"/>
              <a:t>química</a:t>
            </a:r>
            <a:r>
              <a:rPr lang="pt-BR" sz="2400" dirty="0"/>
              <a:t> e </a:t>
            </a:r>
            <a:r>
              <a:rPr lang="pt-BR" sz="2400" dirty="0" err="1"/>
              <a:t>biotecnológica</a:t>
            </a:r>
            <a:r>
              <a:rPr lang="pt-BR" sz="2400" dirty="0"/>
              <a:t>, que fornece </a:t>
            </a:r>
            <a:r>
              <a:rPr lang="pt-BR" sz="2400" dirty="0" err="1"/>
              <a:t>fármacos</a:t>
            </a:r>
            <a:r>
              <a:rPr lang="pt-BR" sz="2400" dirty="0"/>
              <a:t>, medicamentos, vacinas, hemoderivados, reagentes para </a:t>
            </a:r>
            <a:r>
              <a:rPr lang="pt-BR" sz="2400" dirty="0" err="1"/>
              <a:t>diagnósticos</a:t>
            </a:r>
            <a:r>
              <a:rPr lang="pt-BR" sz="2400" dirty="0"/>
              <a:t> e equipamentos, e </a:t>
            </a:r>
          </a:p>
          <a:p>
            <a:pPr lvl="2"/>
            <a:r>
              <a:rPr lang="pt-BR" sz="2400" dirty="0"/>
              <a:t>as industrias de base </a:t>
            </a:r>
            <a:r>
              <a:rPr lang="pt-BR" sz="2400" dirty="0" err="1"/>
              <a:t>mecânica</a:t>
            </a:r>
            <a:r>
              <a:rPr lang="pt-BR" sz="2400" dirty="0"/>
              <a:t>, </a:t>
            </a:r>
            <a:r>
              <a:rPr lang="pt-BR" sz="2400" dirty="0" err="1"/>
              <a:t>eletrônica</a:t>
            </a:r>
            <a:r>
              <a:rPr lang="pt-BR" sz="2400" dirty="0"/>
              <a:t> e de materiais, que fornecem equipamentos </a:t>
            </a:r>
            <a:r>
              <a:rPr lang="pt-BR" sz="2400" dirty="0" err="1"/>
              <a:t>mecânicos</a:t>
            </a:r>
            <a:r>
              <a:rPr lang="pt-BR" sz="2400" dirty="0"/>
              <a:t> e </a:t>
            </a:r>
            <a:r>
              <a:rPr lang="pt-BR" sz="2400" dirty="0" err="1"/>
              <a:t>eletrônicos</a:t>
            </a:r>
            <a:r>
              <a:rPr lang="pt-BR" sz="2400" dirty="0"/>
              <a:t>, </a:t>
            </a:r>
            <a:r>
              <a:rPr lang="pt-BR" sz="2400" dirty="0" err="1"/>
              <a:t>próteses</a:t>
            </a:r>
            <a:r>
              <a:rPr lang="pt-BR" sz="2400" dirty="0"/>
              <a:t> e </a:t>
            </a:r>
            <a:r>
              <a:rPr lang="pt-BR" sz="2400" dirty="0" err="1"/>
              <a:t>órteses</a:t>
            </a:r>
            <a:r>
              <a:rPr lang="pt-BR" sz="2400" dirty="0"/>
              <a:t> e materiais de consumo (Gadelha, 2003).</a:t>
            </a:r>
          </a:p>
        </p:txBody>
      </p:sp>
      <p:sp>
        <p:nvSpPr>
          <p:cNvPr id="9" name="Espaço Reservado para Rodapé 8">
            <a:extLst>
              <a:ext uri="{FF2B5EF4-FFF2-40B4-BE49-F238E27FC236}">
                <a16:creationId xmlns="" xmlns:a16="http://schemas.microsoft.com/office/drawing/2014/main" id="{BD8C04E0-0178-CA4C-BE56-8531C2943514}"/>
              </a:ext>
            </a:extLst>
          </p:cNvPr>
          <p:cNvSpPr>
            <a:spLocks noGrp="1"/>
          </p:cNvSpPr>
          <p:nvPr>
            <p:ph type="ftr" sz="quarter" idx="11"/>
          </p:nvPr>
        </p:nvSpPr>
        <p:spPr/>
        <p:txBody>
          <a:bodyPr/>
          <a:lstStyle/>
          <a:p>
            <a:r>
              <a:rPr lang="en-US"/>
              <a:t>Esther Dweck</a:t>
            </a:r>
            <a:endParaRPr lang="en-US" dirty="0"/>
          </a:p>
        </p:txBody>
      </p:sp>
      <p:sp>
        <p:nvSpPr>
          <p:cNvPr id="4" name="Date Placeholder 3"/>
          <p:cNvSpPr>
            <a:spLocks noGrp="1"/>
          </p:cNvSpPr>
          <p:nvPr>
            <p:ph type="dt" sz="half" idx="10"/>
          </p:nvPr>
        </p:nvSpPr>
        <p:spPr/>
        <p:txBody>
          <a:bodyPr/>
          <a:lstStyle/>
          <a:p>
            <a:fld id="{AC087CF7-5FB6-2843-A602-A5383E31E9F7}" type="datetime1">
              <a:rPr lang="pt-BR" smtClean="0"/>
              <a:t>27/11/19</a:t>
            </a:fld>
            <a:endParaRPr lang="en-US"/>
          </a:p>
        </p:txBody>
      </p:sp>
      <p:sp>
        <p:nvSpPr>
          <p:cNvPr id="5" name="Slide Number Placeholder 4"/>
          <p:cNvSpPr>
            <a:spLocks noGrp="1"/>
          </p:cNvSpPr>
          <p:nvPr>
            <p:ph type="sldNum" sz="quarter" idx="12"/>
          </p:nvPr>
        </p:nvSpPr>
        <p:spPr/>
        <p:txBody>
          <a:bodyPr/>
          <a:lstStyle/>
          <a:p>
            <a:fld id="{E729977F-0734-DF4F-A459-D9D2581E7D6D}" type="slidenum">
              <a:rPr lang="en-US" smtClean="0"/>
              <a:t>55</a:t>
            </a:fld>
            <a:endParaRPr lang="en-US"/>
          </a:p>
        </p:txBody>
      </p:sp>
    </p:spTree>
    <p:extLst>
      <p:ext uri="{BB962C8B-B14F-4D97-AF65-F5344CB8AC3E}">
        <p14:creationId xmlns:p14="http://schemas.microsoft.com/office/powerpoint/2010/main" val="344741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105C53-7AA8-C74F-909B-902F514F0B6D}"/>
              </a:ext>
            </a:extLst>
          </p:cNvPr>
          <p:cNvSpPr>
            <a:spLocks noGrp="1"/>
          </p:cNvSpPr>
          <p:nvPr>
            <p:ph type="title"/>
          </p:nvPr>
        </p:nvSpPr>
        <p:spPr/>
        <p:txBody>
          <a:bodyPr>
            <a:normAutofit fontScale="90000"/>
          </a:bodyPr>
          <a:lstStyle/>
          <a:p>
            <a:r>
              <a:rPr lang="en-GB" dirty="0" err="1"/>
              <a:t>Linhas</a:t>
            </a:r>
            <a:r>
              <a:rPr lang="en-GB" dirty="0"/>
              <a:t> </a:t>
            </a:r>
            <a:r>
              <a:rPr lang="en-GB" dirty="0" err="1"/>
              <a:t>gerais</a:t>
            </a:r>
            <a:r>
              <a:rPr lang="en-GB" dirty="0"/>
              <a:t> para um </a:t>
            </a:r>
            <a:r>
              <a:rPr lang="en-GB" dirty="0" err="1"/>
              <a:t>projeto</a:t>
            </a:r>
            <a:r>
              <a:rPr lang="en-GB" dirty="0"/>
              <a:t> de </a:t>
            </a:r>
            <a:r>
              <a:rPr lang="en-GB" dirty="0" err="1"/>
              <a:t>desenvolvimento</a:t>
            </a:r>
            <a:r>
              <a:rPr lang="en-GB" dirty="0"/>
              <a:t> social</a:t>
            </a:r>
          </a:p>
        </p:txBody>
      </p:sp>
      <p:sp>
        <p:nvSpPr>
          <p:cNvPr id="3" name="Espaço Reservado para Conteúdo 2">
            <a:extLst>
              <a:ext uri="{FF2B5EF4-FFF2-40B4-BE49-F238E27FC236}">
                <a16:creationId xmlns="" xmlns:a16="http://schemas.microsoft.com/office/drawing/2014/main" id="{745856E1-5F7F-6A42-934A-164084A7DB55}"/>
              </a:ext>
            </a:extLst>
          </p:cNvPr>
          <p:cNvSpPr>
            <a:spLocks noGrp="1"/>
          </p:cNvSpPr>
          <p:nvPr>
            <p:ph idx="1"/>
          </p:nvPr>
        </p:nvSpPr>
        <p:spPr/>
        <p:txBody>
          <a:bodyPr>
            <a:normAutofit/>
          </a:bodyPr>
          <a:lstStyle/>
          <a:p>
            <a:pPr marL="457200" lvl="1" indent="0">
              <a:buNone/>
            </a:pPr>
            <a:r>
              <a:rPr lang="pt-BR" sz="2800" dirty="0"/>
              <a:t>Como financiar</a:t>
            </a:r>
          </a:p>
          <a:p>
            <a:pPr marL="891540" lvl="2" indent="-342900">
              <a:buFont typeface="+mj-lt"/>
              <a:buAutoNum type="arabicPeriod"/>
            </a:pPr>
            <a:r>
              <a:rPr lang="pt-BR" sz="2400" dirty="0"/>
              <a:t>É preciso desmistificar certos senso comuns acerca das finanças públicas e destacar o importante papel dos gastos sociais no crescimento econômico </a:t>
            </a:r>
          </a:p>
          <a:p>
            <a:pPr marL="891540" lvl="2" indent="-342900">
              <a:buFont typeface="+mj-lt"/>
              <a:buAutoNum type="arabicPeriod"/>
            </a:pPr>
            <a:r>
              <a:rPr lang="pt-BR" sz="2400" dirty="0"/>
              <a:t>os Bancos públicos e o crédito direcionado tem papel fundamental e devem priorizar os objetivos sociais da estratégia de desenvolvimento </a:t>
            </a:r>
          </a:p>
          <a:p>
            <a:pPr marL="0" indent="0">
              <a:buNone/>
            </a:pPr>
            <a:endParaRPr lang="pt-BR" sz="1800" dirty="0"/>
          </a:p>
          <a:p>
            <a:pPr marL="274320" lvl="1" indent="0">
              <a:buNone/>
            </a:pPr>
            <a:endParaRPr lang="pt-BR" dirty="0"/>
          </a:p>
        </p:txBody>
      </p:sp>
      <p:sp>
        <p:nvSpPr>
          <p:cNvPr id="6" name="Espaço Reservado para Rodapé 5">
            <a:extLst>
              <a:ext uri="{FF2B5EF4-FFF2-40B4-BE49-F238E27FC236}">
                <a16:creationId xmlns="" xmlns:a16="http://schemas.microsoft.com/office/drawing/2014/main" id="{6CC3726E-0421-0F4E-9A03-AC7C6CA1C195}"/>
              </a:ext>
            </a:extLst>
          </p:cNvPr>
          <p:cNvSpPr>
            <a:spLocks noGrp="1"/>
          </p:cNvSpPr>
          <p:nvPr>
            <p:ph type="ftr" sz="quarter" idx="11"/>
          </p:nvPr>
        </p:nvSpPr>
        <p:spPr/>
        <p:txBody>
          <a:bodyPr/>
          <a:lstStyle/>
          <a:p>
            <a:r>
              <a:rPr lang="en-US"/>
              <a:t>Esther Dweck</a:t>
            </a:r>
            <a:endParaRPr lang="en-US" dirty="0"/>
          </a:p>
        </p:txBody>
      </p:sp>
      <p:sp>
        <p:nvSpPr>
          <p:cNvPr id="4" name="Date Placeholder 3"/>
          <p:cNvSpPr>
            <a:spLocks noGrp="1"/>
          </p:cNvSpPr>
          <p:nvPr>
            <p:ph type="dt" sz="half" idx="10"/>
          </p:nvPr>
        </p:nvSpPr>
        <p:spPr/>
        <p:txBody>
          <a:bodyPr/>
          <a:lstStyle/>
          <a:p>
            <a:fld id="{2AE269FA-0283-2244-A4F9-700DF5AC3988}" type="datetime1">
              <a:rPr lang="pt-BR" smtClean="0"/>
              <a:t>27/11/19</a:t>
            </a:fld>
            <a:endParaRPr lang="en-US"/>
          </a:p>
        </p:txBody>
      </p:sp>
      <p:sp>
        <p:nvSpPr>
          <p:cNvPr id="5" name="Slide Number Placeholder 4"/>
          <p:cNvSpPr>
            <a:spLocks noGrp="1"/>
          </p:cNvSpPr>
          <p:nvPr>
            <p:ph type="sldNum" sz="quarter" idx="12"/>
          </p:nvPr>
        </p:nvSpPr>
        <p:spPr/>
        <p:txBody>
          <a:bodyPr/>
          <a:lstStyle/>
          <a:p>
            <a:fld id="{E729977F-0734-DF4F-A459-D9D2581E7D6D}" type="slidenum">
              <a:rPr lang="en-US" smtClean="0"/>
              <a:t>56</a:t>
            </a:fld>
            <a:endParaRPr lang="en-US"/>
          </a:p>
        </p:txBody>
      </p:sp>
    </p:spTree>
    <p:extLst>
      <p:ext uri="{BB962C8B-B14F-4D97-AF65-F5344CB8AC3E}">
        <p14:creationId xmlns:p14="http://schemas.microsoft.com/office/powerpoint/2010/main" val="41835160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p:txBody>
          <a:bodyPr>
            <a:noAutofit/>
          </a:bodyPr>
          <a:lstStyle/>
          <a:p>
            <a:r>
              <a:rPr lang="pt-BR" sz="3200" b="1" dirty="0">
                <a:latin typeface="Calibri"/>
                <a:cs typeface="Calibri"/>
              </a:rPr>
              <a:t>Bancos Públicos </a:t>
            </a:r>
            <a:r>
              <a:rPr lang="pt-BR" sz="2000" b="1" dirty="0">
                <a:latin typeface="Calibri"/>
                <a:cs typeface="Calibri"/>
              </a:rPr>
              <a:t/>
            </a:r>
            <a:br>
              <a:rPr lang="pt-BR" sz="2000" b="1" dirty="0">
                <a:latin typeface="Calibri"/>
                <a:cs typeface="Calibri"/>
              </a:rPr>
            </a:br>
            <a:r>
              <a:rPr lang="pt-BR" sz="2400" dirty="0">
                <a:cs typeface="Calibri"/>
              </a:rPr>
              <a:t>Papel importante em alguns segmentos – rural e habitacional</a:t>
            </a:r>
            <a:endParaRPr lang="pt-BR" sz="3200" dirty="0">
              <a:latin typeface="Calibri"/>
              <a:cs typeface="Calibri"/>
            </a:endParaRPr>
          </a:p>
        </p:txBody>
      </p:sp>
      <p:sp>
        <p:nvSpPr>
          <p:cNvPr id="3" name="Espaço Reservado para Conteúdo 2"/>
          <p:cNvSpPr>
            <a:spLocks noGrp="1"/>
          </p:cNvSpPr>
          <p:nvPr>
            <p:ph idx="1"/>
          </p:nvPr>
        </p:nvSpPr>
        <p:spPr/>
        <p:txBody>
          <a:bodyPr/>
          <a:lstStyle/>
          <a:p>
            <a:endParaRPr lang="pt-BR"/>
          </a:p>
        </p:txBody>
      </p:sp>
      <p:sp>
        <p:nvSpPr>
          <p:cNvPr id="5" name="CaixaDeTexto 4"/>
          <p:cNvSpPr txBox="1"/>
          <p:nvPr/>
        </p:nvSpPr>
        <p:spPr>
          <a:xfrm>
            <a:off x="1115616" y="6087757"/>
            <a:ext cx="3722260" cy="265876"/>
          </a:xfrm>
          <a:prstGeom prst="rect">
            <a:avLst/>
          </a:prstGeom>
        </p:spPr>
        <p:txBody>
          <a:bodyPr wrap="square" rtlCol="0">
            <a:noAutofit/>
          </a:bodyPr>
          <a:lstStyle/>
          <a:p>
            <a:r>
              <a:rPr lang="pt-BR" sz="923" dirty="0">
                <a:solidFill>
                  <a:schemeClr val="bg2">
                    <a:lumMod val="10000"/>
                  </a:schemeClr>
                </a:solidFill>
              </a:rPr>
              <a:t>Fonte: BCB.</a:t>
            </a:r>
          </a:p>
        </p:txBody>
      </p:sp>
      <p:graphicFrame>
        <p:nvGraphicFramePr>
          <p:cNvPr id="9" name="Gráfico 8"/>
          <p:cNvGraphicFramePr/>
          <p:nvPr/>
        </p:nvGraphicFramePr>
        <p:xfrm>
          <a:off x="916209" y="2074985"/>
          <a:ext cx="7245113" cy="4012772"/>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fld id="{2853F1DF-3D4A-5B40-87C1-8EB4E60C7F59}" type="datetime1">
              <a:rPr lang="pt-BR" smtClean="0"/>
              <a:t>27/11/19</a:t>
            </a:fld>
            <a:endParaRPr lang="en-US"/>
          </a:p>
        </p:txBody>
      </p:sp>
      <p:sp>
        <p:nvSpPr>
          <p:cNvPr id="4" name="Footer Placeholder 3"/>
          <p:cNvSpPr>
            <a:spLocks noGrp="1"/>
          </p:cNvSpPr>
          <p:nvPr>
            <p:ph type="ftr" sz="quarter" idx="11"/>
          </p:nvPr>
        </p:nvSpPr>
        <p:spPr/>
        <p:txBody>
          <a:bodyPr/>
          <a:lstStyle/>
          <a:p>
            <a:r>
              <a:rPr lang="en-US" smtClean="0"/>
              <a:t>Esther Dweck</a:t>
            </a:r>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57</a:t>
            </a:fld>
            <a:endParaRPr lang="en-US"/>
          </a:p>
        </p:txBody>
      </p:sp>
    </p:spTree>
    <p:extLst>
      <p:ext uri="{BB962C8B-B14F-4D97-AF65-F5344CB8AC3E}">
        <p14:creationId xmlns:p14="http://schemas.microsoft.com/office/powerpoint/2010/main" val="209084062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 </a:t>
            </a:r>
            <a:r>
              <a:rPr lang="en-US" dirty="0" err="1"/>
              <a:t>proposta</a:t>
            </a:r>
            <a:r>
              <a:rPr lang="en-US" dirty="0"/>
              <a:t> </a:t>
            </a:r>
            <a:r>
              <a:rPr lang="en-US" dirty="0" err="1"/>
              <a:t>pelo</a:t>
            </a:r>
            <a:r>
              <a:rPr lang="en-US" dirty="0"/>
              <a:t> </a:t>
            </a:r>
            <a:r>
              <a:rPr lang="en-US" dirty="0" err="1"/>
              <a:t>Governo</a:t>
            </a:r>
            <a:endParaRPr lang="en-US" dirty="0"/>
          </a:p>
        </p:txBody>
      </p:sp>
      <p:sp>
        <p:nvSpPr>
          <p:cNvPr id="3" name="Content Placeholder 2"/>
          <p:cNvSpPr>
            <a:spLocks noGrp="1"/>
          </p:cNvSpPr>
          <p:nvPr>
            <p:ph idx="1"/>
          </p:nvPr>
        </p:nvSpPr>
        <p:spPr>
          <a:xfrm>
            <a:off x="127000" y="939800"/>
            <a:ext cx="8826500" cy="5556250"/>
          </a:xfrm>
        </p:spPr>
        <p:txBody>
          <a:bodyPr>
            <a:normAutofit lnSpcReduction="10000"/>
          </a:bodyPr>
          <a:lstStyle/>
          <a:p>
            <a:pPr marL="0" indent="0">
              <a:buNone/>
            </a:pPr>
            <a:r>
              <a:rPr lang="en-US" b="1" dirty="0"/>
              <a:t>Agenda </a:t>
            </a:r>
            <a:r>
              <a:rPr lang="en-US" b="1" dirty="0" err="1"/>
              <a:t>Estruturante</a:t>
            </a:r>
            <a:r>
              <a:rPr lang="en-US" b="1" dirty="0"/>
              <a:t> </a:t>
            </a:r>
            <a:r>
              <a:rPr lang="mr-IN" b="1" dirty="0"/>
              <a:t>–</a:t>
            </a:r>
            <a:r>
              <a:rPr lang="en-US" b="1" dirty="0"/>
              <a:t> </a:t>
            </a:r>
            <a:r>
              <a:rPr lang="en-US" b="1" dirty="0" err="1"/>
              <a:t>Destruição</a:t>
            </a:r>
            <a:r>
              <a:rPr lang="en-US" b="1" dirty="0"/>
              <a:t> dos </a:t>
            </a:r>
            <a:r>
              <a:rPr lang="en-US" b="1" dirty="0" err="1"/>
              <a:t>Instrumentos</a:t>
            </a:r>
            <a:r>
              <a:rPr lang="en-US" b="1" dirty="0"/>
              <a:t> de </a:t>
            </a:r>
            <a:r>
              <a:rPr lang="en-US" b="1" dirty="0" err="1"/>
              <a:t>Desenvolvimento</a:t>
            </a:r>
            <a:r>
              <a:rPr lang="en-US" b="1" dirty="0"/>
              <a:t> </a:t>
            </a:r>
            <a:r>
              <a:rPr lang="en-US" b="1" dirty="0" err="1"/>
              <a:t>Inclusivo</a:t>
            </a:r>
            <a:r>
              <a:rPr lang="en-US" b="1" dirty="0"/>
              <a:t> e </a:t>
            </a:r>
            <a:r>
              <a:rPr lang="en-US" b="1" dirty="0" err="1"/>
              <a:t>Soberano</a:t>
            </a:r>
            <a:endParaRPr lang="en-US" b="1" dirty="0"/>
          </a:p>
          <a:p>
            <a:r>
              <a:rPr lang="en-US" dirty="0" err="1"/>
              <a:t>Reforma</a:t>
            </a:r>
            <a:r>
              <a:rPr lang="en-US" dirty="0"/>
              <a:t> da </a:t>
            </a:r>
            <a:r>
              <a:rPr lang="en-US" dirty="0" err="1"/>
              <a:t>Previdência</a:t>
            </a:r>
            <a:endParaRPr lang="en-US" dirty="0"/>
          </a:p>
          <a:p>
            <a:r>
              <a:rPr lang="en-US" dirty="0" err="1"/>
              <a:t>Manutenção</a:t>
            </a:r>
            <a:r>
              <a:rPr lang="en-US" dirty="0"/>
              <a:t> do </a:t>
            </a:r>
            <a:r>
              <a:rPr lang="en-US" dirty="0" err="1"/>
              <a:t>Teto</a:t>
            </a:r>
            <a:r>
              <a:rPr lang="en-US" dirty="0"/>
              <a:t> de </a:t>
            </a:r>
            <a:r>
              <a:rPr lang="en-US" dirty="0" err="1"/>
              <a:t>Gastos</a:t>
            </a:r>
            <a:r>
              <a:rPr lang="en-US" dirty="0"/>
              <a:t> </a:t>
            </a:r>
            <a:r>
              <a:rPr lang="mr-IN" dirty="0"/>
              <a:t>–</a:t>
            </a:r>
            <a:r>
              <a:rPr lang="en-US" dirty="0"/>
              <a:t> com </a:t>
            </a:r>
            <a:r>
              <a:rPr lang="en-US" dirty="0" err="1"/>
              <a:t>ajustes</a:t>
            </a:r>
            <a:r>
              <a:rPr lang="en-US" dirty="0"/>
              <a:t> </a:t>
            </a:r>
            <a:r>
              <a:rPr lang="en-US" dirty="0" err="1"/>
              <a:t>fiscais</a:t>
            </a:r>
            <a:r>
              <a:rPr lang="en-US" dirty="0"/>
              <a:t> </a:t>
            </a:r>
            <a:r>
              <a:rPr lang="en-US" dirty="0" err="1"/>
              <a:t>permanentes</a:t>
            </a:r>
            <a:r>
              <a:rPr lang="en-US" dirty="0"/>
              <a:t> </a:t>
            </a:r>
            <a:endParaRPr lang="es-ES_tradnl" dirty="0"/>
          </a:p>
          <a:p>
            <a:r>
              <a:rPr lang="en-US" dirty="0" err="1"/>
              <a:t>Desvinculação</a:t>
            </a:r>
            <a:r>
              <a:rPr lang="en-US" dirty="0"/>
              <a:t> das </a:t>
            </a:r>
            <a:r>
              <a:rPr lang="en-US" dirty="0" err="1"/>
              <a:t>despesas</a:t>
            </a:r>
            <a:r>
              <a:rPr lang="en-US" dirty="0"/>
              <a:t> - “</a:t>
            </a:r>
            <a:r>
              <a:rPr lang="en-US" dirty="0" err="1"/>
              <a:t>quebrar</a:t>
            </a:r>
            <a:r>
              <a:rPr lang="en-US" dirty="0"/>
              <a:t> o </a:t>
            </a:r>
            <a:r>
              <a:rPr lang="en-US" dirty="0" err="1"/>
              <a:t>piso</a:t>
            </a:r>
            <a:r>
              <a:rPr lang="en-US" dirty="0"/>
              <a:t>”</a:t>
            </a:r>
          </a:p>
          <a:p>
            <a:r>
              <a:rPr lang="en-US" dirty="0" err="1"/>
              <a:t>Abertura</a:t>
            </a:r>
            <a:r>
              <a:rPr lang="en-US" dirty="0"/>
              <a:t> </a:t>
            </a:r>
            <a:r>
              <a:rPr lang="en-US" dirty="0" err="1"/>
              <a:t>Comercial</a:t>
            </a:r>
            <a:r>
              <a:rPr lang="en-US" dirty="0"/>
              <a:t> Unilateral</a:t>
            </a:r>
          </a:p>
          <a:p>
            <a:r>
              <a:rPr lang="en-US" dirty="0" err="1"/>
              <a:t>Privatização</a:t>
            </a:r>
            <a:endParaRPr lang="en-US" dirty="0"/>
          </a:p>
          <a:p>
            <a:r>
              <a:rPr lang="en-US" dirty="0" err="1"/>
              <a:t>Fim</a:t>
            </a:r>
            <a:r>
              <a:rPr lang="en-US" dirty="0"/>
              <a:t> dos </a:t>
            </a:r>
            <a:r>
              <a:rPr lang="en-US" dirty="0" err="1"/>
              <a:t>Bancos</a:t>
            </a:r>
            <a:r>
              <a:rPr lang="en-US" dirty="0"/>
              <a:t> </a:t>
            </a:r>
            <a:r>
              <a:rPr lang="en-US" dirty="0" err="1"/>
              <a:t>Públicos</a:t>
            </a:r>
            <a:r>
              <a:rPr lang="en-US" dirty="0"/>
              <a:t> e das </a:t>
            </a:r>
            <a:r>
              <a:rPr lang="en-US" dirty="0" err="1"/>
              <a:t>regras</a:t>
            </a:r>
            <a:r>
              <a:rPr lang="en-US" dirty="0"/>
              <a:t> de </a:t>
            </a:r>
            <a:r>
              <a:rPr lang="en-US" dirty="0" err="1"/>
              <a:t>Conteúdo</a:t>
            </a:r>
            <a:r>
              <a:rPr lang="en-US" dirty="0"/>
              <a:t> Local</a:t>
            </a:r>
          </a:p>
          <a:p>
            <a:r>
              <a:rPr lang="en-US" dirty="0" err="1"/>
              <a:t>Desmonte</a:t>
            </a:r>
            <a:r>
              <a:rPr lang="en-US" dirty="0"/>
              <a:t> do </a:t>
            </a:r>
            <a:r>
              <a:rPr lang="en-US" dirty="0" err="1"/>
              <a:t>Setor</a:t>
            </a:r>
            <a:r>
              <a:rPr lang="en-US" dirty="0"/>
              <a:t> de </a:t>
            </a:r>
            <a:r>
              <a:rPr lang="en-US" dirty="0" err="1"/>
              <a:t>Petróleo</a:t>
            </a:r>
            <a:r>
              <a:rPr lang="en-US" dirty="0"/>
              <a:t> e </a:t>
            </a:r>
            <a:r>
              <a:rPr lang="en-US" dirty="0" err="1"/>
              <a:t>Gás</a:t>
            </a:r>
            <a:endParaRPr lang="en-US" dirty="0"/>
          </a:p>
          <a:p>
            <a:r>
              <a:rPr lang="en-US" dirty="0" err="1"/>
              <a:t>Continuação</a:t>
            </a:r>
            <a:r>
              <a:rPr lang="en-US" dirty="0"/>
              <a:t> da </a:t>
            </a:r>
            <a:r>
              <a:rPr lang="en-US" dirty="0" err="1"/>
              <a:t>Reforma</a:t>
            </a:r>
            <a:r>
              <a:rPr lang="en-US" dirty="0"/>
              <a:t> </a:t>
            </a:r>
            <a:r>
              <a:rPr lang="en-US" dirty="0" err="1"/>
              <a:t>trabalhista</a:t>
            </a:r>
            <a:r>
              <a:rPr lang="en-US" dirty="0"/>
              <a:t> </a:t>
            </a:r>
            <a:r>
              <a:rPr lang="mr-IN" dirty="0"/>
              <a:t>–</a:t>
            </a:r>
            <a:r>
              <a:rPr lang="en-US" dirty="0"/>
              <a:t> “</a:t>
            </a:r>
            <a:r>
              <a:rPr lang="en-US" dirty="0" err="1"/>
              <a:t>igual</a:t>
            </a:r>
            <a:r>
              <a:rPr lang="en-US" dirty="0"/>
              <a:t> </a:t>
            </a:r>
            <a:r>
              <a:rPr lang="en-US" dirty="0" err="1"/>
              <a:t>ao</a:t>
            </a:r>
            <a:r>
              <a:rPr lang="en-US" dirty="0"/>
              <a:t> informal”</a:t>
            </a:r>
          </a:p>
          <a:p>
            <a:endParaRPr lang="en-US" dirty="0"/>
          </a:p>
        </p:txBody>
      </p:sp>
      <p:sp>
        <p:nvSpPr>
          <p:cNvPr id="4" name="Footer Placeholder 3"/>
          <p:cNvSpPr>
            <a:spLocks noGrp="1"/>
          </p:cNvSpPr>
          <p:nvPr>
            <p:ph type="ftr" sz="quarter" idx="11"/>
          </p:nvPr>
        </p:nvSpPr>
        <p:spPr/>
        <p:txBody>
          <a:bodyPr/>
          <a:lstStyle/>
          <a:p>
            <a:r>
              <a:rPr lang="en-US"/>
              <a:t>Esther Dweck</a:t>
            </a:r>
          </a:p>
        </p:txBody>
      </p:sp>
      <p:sp>
        <p:nvSpPr>
          <p:cNvPr id="5" name="Date Placeholder 4"/>
          <p:cNvSpPr>
            <a:spLocks noGrp="1"/>
          </p:cNvSpPr>
          <p:nvPr>
            <p:ph type="dt" sz="half" idx="10"/>
          </p:nvPr>
        </p:nvSpPr>
        <p:spPr/>
        <p:txBody>
          <a:bodyPr/>
          <a:lstStyle/>
          <a:p>
            <a:fld id="{C8A25189-C4BC-564B-AEC6-9A2994C399E8}" type="datetime1">
              <a:rPr lang="pt-BR" smtClean="0"/>
              <a:t>27/11/19</a:t>
            </a:fld>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58</a:t>
            </a:fld>
            <a:endParaRPr lang="en-US"/>
          </a:p>
        </p:txBody>
      </p:sp>
    </p:spTree>
    <p:extLst>
      <p:ext uri="{BB962C8B-B14F-4D97-AF65-F5344CB8AC3E}">
        <p14:creationId xmlns:p14="http://schemas.microsoft.com/office/powerpoint/2010/main" val="2905700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2"/>
          <p:cNvSpPr/>
          <p:nvPr/>
        </p:nvSpPr>
        <p:spPr>
          <a:xfrm>
            <a:off x="1953720" y="1365840"/>
            <a:ext cx="5157000" cy="5157000"/>
          </a:xfrm>
          <a:prstGeom prst="circularArrow">
            <a:avLst>
              <a:gd name="adj1" fmla="val 5544"/>
              <a:gd name="adj2" fmla="val 330680"/>
              <a:gd name="adj3" fmla="val 13772962"/>
              <a:gd name="adj4" fmla="val 17387768"/>
              <a:gd name="adj5" fmla="val 5757"/>
            </a:avLst>
          </a:prstGeom>
          <a:solidFill>
            <a:schemeClr val="accent1">
              <a:tint val="40000"/>
              <a:hueOff val="0"/>
              <a:satOff val="0"/>
              <a:lumOff val="0"/>
              <a:alphaOff val="0"/>
            </a:schemeClr>
          </a:solidFill>
          <a:ln>
            <a:noFill/>
          </a:ln>
        </p:spPr>
        <p:style>
          <a:lnRef idx="0">
            <a:scrgbClr r="0" g="0" b="0"/>
          </a:lnRef>
          <a:fillRef idx="0">
            <a:scrgbClr r="0" g="0" b="0"/>
          </a:fillRef>
          <a:effectRef idx="2">
            <a:scrgbClr r="0" g="0" b="0"/>
          </a:effectRef>
          <a:fontRef idx="minor"/>
        </p:style>
      </p:sp>
      <p:sp>
        <p:nvSpPr>
          <p:cNvPr id="395" name="CustomShape 3"/>
          <p:cNvSpPr/>
          <p:nvPr/>
        </p:nvSpPr>
        <p:spPr>
          <a:xfrm>
            <a:off x="3323160" y="1398240"/>
            <a:ext cx="2417760" cy="1208520"/>
          </a:xfrm>
          <a:prstGeom prst="roundRect">
            <a:avLst>
              <a:gd name="adj" fmla="val 16667"/>
            </a:avLst>
          </a:prstGeom>
          <a:gradFill>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a:gradFill>
          <a:ln>
            <a:noFill/>
          </a:ln>
        </p:spPr>
        <p:style>
          <a:lnRef idx="0">
            <a:scrgbClr r="0" g="0" b="0"/>
          </a:lnRef>
          <a:fillRef idx="0">
            <a:scrgbClr r="0" g="0" b="0"/>
          </a:fillRef>
          <a:effectRef idx="2">
            <a:scrgbClr r="0" g="0" b="0"/>
          </a:effectRef>
          <a:fontRef idx="minor"/>
        </p:style>
        <p:txBody>
          <a:bodyPr lIns="142920" tIns="142920" rIns="83880" bIns="142920" anchor="ctr"/>
          <a:lstStyle/>
          <a:p>
            <a:pPr algn="ctr">
              <a:lnSpc>
                <a:spcPct val="90000"/>
              </a:lnSpc>
            </a:pPr>
            <a:r>
              <a:rPr lang="en-US" sz="2200" b="0" strike="noStrike" spc="-1">
                <a:solidFill>
                  <a:srgbClr val="FFFFFF"/>
                </a:solidFill>
                <a:uFill>
                  <a:solidFill>
                    <a:srgbClr val="FFFFFF"/>
                  </a:solidFill>
                </a:uFill>
                <a:latin typeface="Calibri"/>
              </a:rPr>
              <a:t>Redução dos investimentos</a:t>
            </a:r>
            <a:endParaRPr lang="en-US" sz="1800" b="0" strike="noStrike" spc="-1">
              <a:solidFill>
                <a:srgbClr val="000000"/>
              </a:solidFill>
              <a:uFill>
                <a:solidFill>
                  <a:srgbClr val="FFFFFF"/>
                </a:solidFill>
              </a:uFill>
              <a:latin typeface="Arial"/>
            </a:endParaRPr>
          </a:p>
        </p:txBody>
      </p:sp>
      <p:sp>
        <p:nvSpPr>
          <p:cNvPr id="396" name="CustomShape 4"/>
          <p:cNvSpPr/>
          <p:nvPr/>
        </p:nvSpPr>
        <p:spPr>
          <a:xfrm>
            <a:off x="5414760" y="2917800"/>
            <a:ext cx="2417760" cy="1208520"/>
          </a:xfrm>
          <a:prstGeom prst="roundRect">
            <a:avLst>
              <a:gd name="adj" fmla="val 16667"/>
            </a:avLst>
          </a:prstGeom>
          <a:gradFill>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a:gradFill>
          <a:ln>
            <a:noFill/>
          </a:ln>
        </p:spPr>
        <p:style>
          <a:lnRef idx="0">
            <a:scrgbClr r="0" g="0" b="0"/>
          </a:lnRef>
          <a:fillRef idx="0">
            <a:scrgbClr r="0" g="0" b="0"/>
          </a:fillRef>
          <a:effectRef idx="2">
            <a:scrgbClr r="0" g="0" b="0"/>
          </a:effectRef>
          <a:fontRef idx="minor"/>
        </p:style>
        <p:txBody>
          <a:bodyPr lIns="142920" tIns="142920" rIns="83880" bIns="142920" anchor="ctr"/>
          <a:lstStyle/>
          <a:p>
            <a:pPr algn="ctr">
              <a:lnSpc>
                <a:spcPct val="90000"/>
              </a:lnSpc>
            </a:pPr>
            <a:r>
              <a:rPr lang="en-US" sz="2200" b="0" strike="noStrike" spc="-1">
                <a:solidFill>
                  <a:srgbClr val="FFFFFF"/>
                </a:solidFill>
                <a:uFill>
                  <a:solidFill>
                    <a:srgbClr val="FFFFFF"/>
                  </a:solidFill>
                </a:uFill>
                <a:latin typeface="Calibri"/>
              </a:rPr>
              <a:t>Redução da Demanda Privada</a:t>
            </a:r>
            <a:endParaRPr lang="en-US" sz="1800" b="0" strike="noStrike" spc="-1">
              <a:solidFill>
                <a:srgbClr val="000000"/>
              </a:solidFill>
              <a:uFill>
                <a:solidFill>
                  <a:srgbClr val="FFFFFF"/>
                </a:solidFill>
              </a:uFill>
              <a:latin typeface="Arial"/>
            </a:endParaRPr>
          </a:p>
        </p:txBody>
      </p:sp>
      <p:sp>
        <p:nvSpPr>
          <p:cNvPr id="397" name="CustomShape 5"/>
          <p:cNvSpPr/>
          <p:nvPr/>
        </p:nvSpPr>
        <p:spPr>
          <a:xfrm>
            <a:off x="4914720" y="4878720"/>
            <a:ext cx="2417760" cy="1208520"/>
          </a:xfrm>
          <a:prstGeom prst="roundRect">
            <a:avLst>
              <a:gd name="adj" fmla="val 16667"/>
            </a:avLst>
          </a:prstGeom>
          <a:gradFill>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a:gradFill>
          <a:ln>
            <a:noFill/>
          </a:ln>
        </p:spPr>
        <p:style>
          <a:lnRef idx="0">
            <a:scrgbClr r="0" g="0" b="0"/>
          </a:lnRef>
          <a:fillRef idx="0">
            <a:scrgbClr r="0" g="0" b="0"/>
          </a:fillRef>
          <a:effectRef idx="2">
            <a:scrgbClr r="0" g="0" b="0"/>
          </a:effectRef>
          <a:fontRef idx="minor"/>
        </p:style>
        <p:txBody>
          <a:bodyPr lIns="142920" tIns="142920" rIns="83880" bIns="142920" anchor="ctr"/>
          <a:lstStyle/>
          <a:p>
            <a:pPr algn="ctr">
              <a:lnSpc>
                <a:spcPct val="90000"/>
              </a:lnSpc>
            </a:pPr>
            <a:r>
              <a:rPr lang="en-US" sz="2200" b="0" strike="noStrike" spc="-1">
                <a:solidFill>
                  <a:srgbClr val="FFFFFF"/>
                </a:solidFill>
                <a:uFill>
                  <a:solidFill>
                    <a:srgbClr val="FFFFFF"/>
                  </a:solidFill>
                </a:uFill>
                <a:latin typeface="Calibri"/>
              </a:rPr>
              <a:t>Redução do crescimento do PIB</a:t>
            </a:r>
            <a:endParaRPr lang="en-US" sz="1800" b="0" strike="noStrike" spc="-1">
              <a:solidFill>
                <a:srgbClr val="000000"/>
              </a:solidFill>
              <a:uFill>
                <a:solidFill>
                  <a:srgbClr val="FFFFFF"/>
                </a:solidFill>
              </a:uFill>
              <a:latin typeface="Arial"/>
            </a:endParaRPr>
          </a:p>
        </p:txBody>
      </p:sp>
      <p:sp>
        <p:nvSpPr>
          <p:cNvPr id="398" name="CustomShape 6"/>
          <p:cNvSpPr/>
          <p:nvPr/>
        </p:nvSpPr>
        <p:spPr>
          <a:xfrm>
            <a:off x="1507680" y="4804200"/>
            <a:ext cx="2417760" cy="1208520"/>
          </a:xfrm>
          <a:prstGeom prst="roundRect">
            <a:avLst>
              <a:gd name="adj" fmla="val 16667"/>
            </a:avLst>
          </a:prstGeom>
          <a:gradFill>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a:gradFill>
          <a:ln>
            <a:noFill/>
          </a:ln>
        </p:spPr>
        <p:style>
          <a:lnRef idx="0">
            <a:scrgbClr r="0" g="0" b="0"/>
          </a:lnRef>
          <a:fillRef idx="0">
            <a:scrgbClr r="0" g="0" b="0"/>
          </a:fillRef>
          <a:effectRef idx="2">
            <a:scrgbClr r="0" g="0" b="0"/>
          </a:effectRef>
          <a:fontRef idx="minor"/>
        </p:style>
        <p:txBody>
          <a:bodyPr lIns="142920" tIns="142920" rIns="83880" bIns="142920" anchor="ctr"/>
          <a:lstStyle/>
          <a:p>
            <a:pPr algn="ctr">
              <a:lnSpc>
                <a:spcPct val="90000"/>
              </a:lnSpc>
            </a:pPr>
            <a:r>
              <a:rPr lang="en-US" sz="2200" b="0" strike="noStrike" spc="-1">
                <a:solidFill>
                  <a:srgbClr val="FFFFFF"/>
                </a:solidFill>
                <a:uFill>
                  <a:solidFill>
                    <a:srgbClr val="FFFFFF"/>
                  </a:solidFill>
                </a:uFill>
                <a:latin typeface="Calibri"/>
              </a:rPr>
              <a:t>Redução da arrecadação </a:t>
            </a:r>
            <a:endParaRPr lang="en-US" sz="1800" b="0" strike="noStrike" spc="-1">
              <a:solidFill>
                <a:srgbClr val="000000"/>
              </a:solidFill>
              <a:uFill>
                <a:solidFill>
                  <a:srgbClr val="FFFFFF"/>
                </a:solidFill>
              </a:uFill>
              <a:latin typeface="Arial"/>
            </a:endParaRPr>
          </a:p>
        </p:txBody>
      </p:sp>
      <p:sp>
        <p:nvSpPr>
          <p:cNvPr id="399" name="CustomShape 7"/>
          <p:cNvSpPr/>
          <p:nvPr/>
        </p:nvSpPr>
        <p:spPr>
          <a:xfrm>
            <a:off x="1231560" y="2917800"/>
            <a:ext cx="2417760" cy="1208520"/>
          </a:xfrm>
          <a:prstGeom prst="roundRect">
            <a:avLst>
              <a:gd name="adj" fmla="val 16667"/>
            </a:avLst>
          </a:prstGeom>
          <a:gradFill>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a:gradFill>
          <a:ln>
            <a:noFill/>
          </a:ln>
        </p:spPr>
        <p:style>
          <a:lnRef idx="0">
            <a:scrgbClr r="0" g="0" b="0"/>
          </a:lnRef>
          <a:fillRef idx="0">
            <a:scrgbClr r="0" g="0" b="0"/>
          </a:fillRef>
          <a:effectRef idx="2">
            <a:scrgbClr r="0" g="0" b="0"/>
          </a:effectRef>
          <a:fontRef idx="minor"/>
        </p:style>
        <p:txBody>
          <a:bodyPr lIns="142920" tIns="142920" rIns="83880" bIns="142920" anchor="ctr"/>
          <a:lstStyle/>
          <a:p>
            <a:pPr algn="ctr">
              <a:lnSpc>
                <a:spcPct val="90000"/>
              </a:lnSpc>
            </a:pPr>
            <a:r>
              <a:rPr lang="en-US" sz="2200" b="0" strike="noStrike" spc="-1">
                <a:solidFill>
                  <a:srgbClr val="FFFFFF"/>
                </a:solidFill>
                <a:uFill>
                  <a:solidFill>
                    <a:srgbClr val="FFFFFF"/>
                  </a:solidFill>
                </a:uFill>
                <a:latin typeface="Calibri"/>
              </a:rPr>
              <a:t>Piora do Resultado primário</a:t>
            </a:r>
            <a:endParaRPr lang="en-US" sz="1800" b="0" strike="noStrike" spc="-1">
              <a:solidFill>
                <a:srgbClr val="000000"/>
              </a:solidFill>
              <a:uFill>
                <a:solidFill>
                  <a:srgbClr val="FFFFFF"/>
                </a:solidFill>
              </a:uFill>
              <a:latin typeface="Arial"/>
            </a:endParaRPr>
          </a:p>
        </p:txBody>
      </p:sp>
      <p:sp>
        <p:nvSpPr>
          <p:cNvPr id="5" name="Title 4"/>
          <p:cNvSpPr>
            <a:spLocks noGrp="1"/>
          </p:cNvSpPr>
          <p:nvPr>
            <p:ph type="title"/>
          </p:nvPr>
        </p:nvSpPr>
        <p:spPr/>
        <p:txBody>
          <a:bodyPr>
            <a:normAutofit fontScale="90000"/>
          </a:bodyPr>
          <a:lstStyle/>
          <a:p>
            <a:r>
              <a:rPr lang="en-US" b="1"/>
              <a:t>A “corrida para fundo”, com piora da sustentabilidade fiscal</a:t>
            </a:r>
            <a:endParaRPr lang="en-US" b="1" dirty="0"/>
          </a:p>
        </p:txBody>
      </p:sp>
      <p:sp>
        <p:nvSpPr>
          <p:cNvPr id="2" name="Date Placeholder 1"/>
          <p:cNvSpPr>
            <a:spLocks noGrp="1"/>
          </p:cNvSpPr>
          <p:nvPr>
            <p:ph type="dt" sz="half" idx="10"/>
          </p:nvPr>
        </p:nvSpPr>
        <p:spPr/>
        <p:txBody>
          <a:bodyPr/>
          <a:lstStyle/>
          <a:p>
            <a:fld id="{196B3985-5022-B943-81DC-D8958BEC3B86}" type="datetime1">
              <a:rPr lang="pt-BR" smtClean="0"/>
              <a:t>27/11/19</a:t>
            </a:fld>
            <a:endParaRPr lang="en-US"/>
          </a:p>
        </p:txBody>
      </p:sp>
      <p:sp>
        <p:nvSpPr>
          <p:cNvPr id="3" name="Footer Placeholder 2"/>
          <p:cNvSpPr>
            <a:spLocks noGrp="1"/>
          </p:cNvSpPr>
          <p:nvPr>
            <p:ph type="ftr" sz="quarter" idx="11"/>
          </p:nvPr>
        </p:nvSpPr>
        <p:spPr/>
        <p:txBody>
          <a:bodyPr/>
          <a:lstStyle/>
          <a:p>
            <a:r>
              <a:rPr lang="en-US"/>
              <a:t>Esther Dweck</a:t>
            </a:r>
          </a:p>
        </p:txBody>
      </p:sp>
      <p:sp>
        <p:nvSpPr>
          <p:cNvPr id="4" name="Slide Number Placeholder 3"/>
          <p:cNvSpPr>
            <a:spLocks noGrp="1"/>
          </p:cNvSpPr>
          <p:nvPr>
            <p:ph type="sldNum" sz="quarter" idx="12"/>
          </p:nvPr>
        </p:nvSpPr>
        <p:spPr/>
        <p:txBody>
          <a:bodyPr/>
          <a:lstStyle/>
          <a:p>
            <a:fld id="{E729977F-0734-DF4F-A459-D9D2581E7D6D}" type="slidenum">
              <a:rPr lang="en-US" smtClean="0"/>
              <a:t>59</a:t>
            </a:fld>
            <a:endParaRPr lang="en-US"/>
          </a:p>
        </p:txBody>
      </p:sp>
    </p:spTree>
    <p:extLst>
      <p:ext uri="{BB962C8B-B14F-4D97-AF65-F5344CB8AC3E}">
        <p14:creationId xmlns:p14="http://schemas.microsoft.com/office/powerpoint/2010/main" val="3079539374"/>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Liberalismo Clássico - Smith </a:t>
            </a:r>
            <a:endParaRPr lang="pt-BR" dirty="0"/>
          </a:p>
        </p:txBody>
      </p:sp>
      <p:sp>
        <p:nvSpPr>
          <p:cNvPr id="3" name="Espaço Reservado para Conteúdo 2"/>
          <p:cNvSpPr>
            <a:spLocks noGrp="1"/>
          </p:cNvSpPr>
          <p:nvPr>
            <p:ph idx="1"/>
          </p:nvPr>
        </p:nvSpPr>
        <p:spPr/>
        <p:txBody>
          <a:bodyPr>
            <a:normAutofit/>
          </a:bodyPr>
          <a:lstStyle/>
          <a:p>
            <a:r>
              <a:rPr lang="pt-BR" dirty="0" smtClean="0"/>
              <a:t>O sistema de liberdade natural ainda precisa do príncipe</a:t>
            </a:r>
          </a:p>
          <a:p>
            <a:r>
              <a:rPr lang="pt-BR" dirty="0" smtClean="0"/>
              <a:t>Exige que ele cumpra três deveres, “deveres de grande importância, mas simples e inteligíveis para entendimentos comuns”. Essas funções são:</a:t>
            </a:r>
          </a:p>
          <a:p>
            <a:pPr lvl="1"/>
            <a:r>
              <a:rPr lang="pt-BR" dirty="0" smtClean="0"/>
              <a:t>proteger a sociedade contra invasões do exterior;</a:t>
            </a:r>
          </a:p>
          <a:p>
            <a:pPr lvl="1"/>
            <a:r>
              <a:rPr lang="pt-BR" dirty="0" smtClean="0"/>
              <a:t>proteger todos os membros da sociedade da injustiça de todos os outros membros;</a:t>
            </a:r>
          </a:p>
          <a:p>
            <a:pPr lvl="1"/>
            <a:r>
              <a:rPr lang="pt-BR" dirty="0" smtClean="0"/>
              <a:t>fornecer certas instituições e obras públicas.</a:t>
            </a:r>
          </a:p>
          <a:p>
            <a:r>
              <a:rPr lang="pt-BR" dirty="0" smtClean="0"/>
              <a:t>A liberdade natural requer uma estrutura de segurança e regras legais, e o governo é necessário para fornecê-la.(</a:t>
            </a:r>
            <a:r>
              <a:rPr lang="pt-BR" dirty="0" err="1" smtClean="0"/>
              <a:t>Musgrave</a:t>
            </a:r>
            <a:r>
              <a:rPr lang="pt-BR" dirty="0" smtClean="0"/>
              <a:t>, 1995, pp. 3-4)</a:t>
            </a:r>
            <a:endParaRPr lang="pt-BR" dirty="0"/>
          </a:p>
        </p:txBody>
      </p:sp>
      <p:sp>
        <p:nvSpPr>
          <p:cNvPr id="4" name="Espaço Reservado para Data 3"/>
          <p:cNvSpPr>
            <a:spLocks noGrp="1"/>
          </p:cNvSpPr>
          <p:nvPr>
            <p:ph type="dt" sz="half" idx="10"/>
          </p:nvPr>
        </p:nvSpPr>
        <p:spPr/>
        <p:txBody>
          <a:bodyPr/>
          <a:lstStyle/>
          <a:p>
            <a:fld id="{B91139CA-238D-4A0B-A509-C9F93F394E4D}" type="datetime1">
              <a:rPr lang="pt-BR" smtClean="0"/>
              <a:t>27/11/19</a:t>
            </a:fld>
            <a:endParaRPr lang="en-US"/>
          </a:p>
        </p:txBody>
      </p:sp>
      <p:sp>
        <p:nvSpPr>
          <p:cNvPr id="5" name="Espaço Reservado para Rodapé 4"/>
          <p:cNvSpPr>
            <a:spLocks noGrp="1"/>
          </p:cNvSpPr>
          <p:nvPr>
            <p:ph type="ftr" sz="quarter" idx="11"/>
          </p:nvPr>
        </p:nvSpPr>
        <p:spPr/>
        <p:txBody>
          <a:bodyPr/>
          <a:lstStyle/>
          <a:p>
            <a:r>
              <a:rPr lang="en-US" smtClean="0"/>
              <a:t>Esther Dweck</a:t>
            </a:r>
            <a:endParaRPr lang="en-US"/>
          </a:p>
        </p:txBody>
      </p:sp>
      <p:sp>
        <p:nvSpPr>
          <p:cNvPr id="6" name="Espaço Reservado para Número de Slide 5"/>
          <p:cNvSpPr>
            <a:spLocks noGrp="1"/>
          </p:cNvSpPr>
          <p:nvPr>
            <p:ph type="sldNum" sz="quarter" idx="12"/>
          </p:nvPr>
        </p:nvSpPr>
        <p:spPr/>
        <p:txBody>
          <a:bodyPr/>
          <a:lstStyle/>
          <a:p>
            <a:fld id="{E729977F-0734-DF4F-A459-D9D2581E7D6D}" type="slidenum">
              <a:rPr lang="en-US" smtClean="0"/>
              <a:t>6</a:t>
            </a:fld>
            <a:endParaRPr lang="en-US"/>
          </a:p>
        </p:txBody>
      </p:sp>
    </p:spTree>
    <p:extLst>
      <p:ext uri="{BB962C8B-B14F-4D97-AF65-F5344CB8AC3E}">
        <p14:creationId xmlns:p14="http://schemas.microsoft.com/office/powerpoint/2010/main" val="408450191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Como resolver </a:t>
            </a:r>
            <a:r>
              <a:rPr lang="en-US" b="1" dirty="0" err="1"/>
              <a:t>os</a:t>
            </a:r>
            <a:r>
              <a:rPr lang="en-US" b="1" dirty="0"/>
              <a:t> </a:t>
            </a:r>
            <a:r>
              <a:rPr lang="en-US" b="1" dirty="0" err="1"/>
              <a:t>dilemas</a:t>
            </a:r>
            <a:r>
              <a:rPr lang="en-US" b="1" dirty="0"/>
              <a:t> e </a:t>
            </a:r>
            <a:r>
              <a:rPr lang="en-US" b="1" dirty="0" err="1"/>
              <a:t>sair</a:t>
            </a:r>
            <a:r>
              <a:rPr lang="en-US" b="1" dirty="0"/>
              <a:t> dos Impasses?</a:t>
            </a:r>
          </a:p>
        </p:txBody>
      </p:sp>
      <p:sp>
        <p:nvSpPr>
          <p:cNvPr id="3" name="Content Placeholder 2"/>
          <p:cNvSpPr>
            <a:spLocks noGrp="1"/>
          </p:cNvSpPr>
          <p:nvPr>
            <p:ph idx="1"/>
          </p:nvPr>
        </p:nvSpPr>
        <p:spPr>
          <a:xfrm>
            <a:off x="127000" y="1148984"/>
            <a:ext cx="8826500" cy="5347066"/>
          </a:xfrm>
        </p:spPr>
        <p:txBody>
          <a:bodyPr>
            <a:normAutofit fontScale="92500" lnSpcReduction="20000"/>
          </a:bodyPr>
          <a:lstStyle/>
          <a:p>
            <a:pPr marL="0" indent="0">
              <a:buNone/>
            </a:pPr>
            <a:r>
              <a:rPr lang="pt-BR" b="1" dirty="0"/>
              <a:t>Estratégia principal deve ser retomar o crescimento econômico e a geração de emprego</a:t>
            </a:r>
          </a:p>
          <a:p>
            <a:r>
              <a:rPr lang="pt-BR" dirty="0"/>
              <a:t>Barrar a destruição</a:t>
            </a:r>
          </a:p>
          <a:p>
            <a:r>
              <a:rPr lang="pt-BR" dirty="0"/>
              <a:t>Reforma tributária Progressiva: </a:t>
            </a:r>
          </a:p>
          <a:p>
            <a:pPr lvl="1"/>
            <a:r>
              <a:rPr lang="pt-BR" dirty="0"/>
              <a:t>Recompor a Carga Tributária de acordo com níveis próximos ao período pré-crise</a:t>
            </a:r>
          </a:p>
          <a:p>
            <a:pPr lvl="1"/>
            <a:r>
              <a:rPr lang="pt-BR" dirty="0"/>
              <a:t>Taxação de Lucros e dividendos, Imposto sobre Grandes Heranças, ITR, Juros sobre capital próprio, etc.</a:t>
            </a:r>
          </a:p>
          <a:p>
            <a:r>
              <a:rPr lang="pt-BR" dirty="0"/>
              <a:t>Mudar a regra fiscal e Novo Pacto Federativo</a:t>
            </a:r>
          </a:p>
          <a:p>
            <a:pPr lvl="1"/>
            <a:r>
              <a:rPr lang="pt-BR" dirty="0"/>
              <a:t>fim da EC95/2016 e uma regra que priorize verdadeiramente o crescimento econômico</a:t>
            </a:r>
          </a:p>
          <a:p>
            <a:pPr lvl="1"/>
            <a:r>
              <a:rPr lang="pt-BR" dirty="0"/>
              <a:t>Aumentar Investimentos públicos para recuperar crescimento econômico</a:t>
            </a:r>
          </a:p>
          <a:p>
            <a:r>
              <a:rPr lang="pt-BR" dirty="0"/>
              <a:t>Novo padrão de desenvolvimento centrado na Redistribuição de Renda</a:t>
            </a:r>
          </a:p>
        </p:txBody>
      </p:sp>
      <p:sp>
        <p:nvSpPr>
          <p:cNvPr id="4" name="Date Placeholder 3"/>
          <p:cNvSpPr>
            <a:spLocks noGrp="1"/>
          </p:cNvSpPr>
          <p:nvPr>
            <p:ph type="dt" sz="half" idx="10"/>
          </p:nvPr>
        </p:nvSpPr>
        <p:spPr/>
        <p:txBody>
          <a:bodyPr/>
          <a:lstStyle/>
          <a:p>
            <a:fld id="{9D3995DC-863A-E44F-B3EB-3BB2D3ADCAEC}" type="datetime1">
              <a:rPr lang="pt-BR" smtClean="0"/>
              <a:t>27/11/19</a:t>
            </a:fld>
            <a:endParaRPr lang="en-US"/>
          </a:p>
        </p:txBody>
      </p:sp>
      <p:sp>
        <p:nvSpPr>
          <p:cNvPr id="5" name="Footer Placeholder 4"/>
          <p:cNvSpPr>
            <a:spLocks noGrp="1"/>
          </p:cNvSpPr>
          <p:nvPr>
            <p:ph type="ftr" sz="quarter" idx="11"/>
          </p:nvPr>
        </p:nvSpPr>
        <p:spPr/>
        <p:txBody>
          <a:bodyPr/>
          <a:lstStyle/>
          <a:p>
            <a:r>
              <a:rPr lang="pt-BR"/>
              <a:t>Esther Dweck</a:t>
            </a:r>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60</a:t>
            </a:fld>
            <a:endParaRPr lang="en-US"/>
          </a:p>
        </p:txBody>
      </p:sp>
    </p:spTree>
    <p:extLst>
      <p:ext uri="{BB962C8B-B14F-4D97-AF65-F5344CB8AC3E}">
        <p14:creationId xmlns:p14="http://schemas.microsoft.com/office/powerpoint/2010/main" val="1618661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a:t>Política Macro para o Desenvolvimento</a:t>
            </a:r>
          </a:p>
        </p:txBody>
      </p:sp>
      <p:sp>
        <p:nvSpPr>
          <p:cNvPr id="3" name="Espaço Reservado para Conteúdo 2"/>
          <p:cNvSpPr>
            <a:spLocks noGrp="1"/>
          </p:cNvSpPr>
          <p:nvPr>
            <p:ph idx="1"/>
          </p:nvPr>
        </p:nvSpPr>
        <p:spPr/>
        <p:txBody>
          <a:bodyPr>
            <a:normAutofit fontScale="70000" lnSpcReduction="20000"/>
          </a:bodyPr>
          <a:lstStyle/>
          <a:p>
            <a:pPr algn="just">
              <a:buFont typeface="Wingdings" pitchFamily="2" charset="2"/>
              <a:buChar char="Ø"/>
            </a:pPr>
            <a:r>
              <a:rPr lang="pt-BR" sz="2800" b="1" dirty="0"/>
              <a:t>Política Fiscal</a:t>
            </a:r>
            <a:endParaRPr lang="pt-BR" sz="2800" dirty="0"/>
          </a:p>
          <a:p>
            <a:pPr marL="352425" indent="-169863">
              <a:spcBef>
                <a:spcPts val="1200"/>
              </a:spcBef>
            </a:pPr>
            <a:r>
              <a:rPr lang="pt-BR" sz="2800" dirty="0"/>
              <a:t>Mudar a institucionalidade fiscal</a:t>
            </a:r>
          </a:p>
          <a:p>
            <a:pPr marL="352425" indent="-169863">
              <a:spcBef>
                <a:spcPts val="1200"/>
              </a:spcBef>
            </a:pPr>
            <a:r>
              <a:rPr lang="pt-BR" sz="2800" dirty="0"/>
              <a:t>Intensificar as políticas de transferência,  valorização do salário mínimo, e gastos sociais </a:t>
            </a:r>
          </a:p>
          <a:p>
            <a:pPr marL="352425" indent="-169863">
              <a:spcBef>
                <a:spcPts val="1200"/>
              </a:spcBef>
            </a:pPr>
            <a:r>
              <a:rPr lang="pt-BR" sz="2800" dirty="0"/>
              <a:t>Aumentar progressividade da tributação sobre a renda e patrimônio; </a:t>
            </a:r>
          </a:p>
          <a:p>
            <a:pPr marL="352425" indent="-169863">
              <a:spcBef>
                <a:spcPts val="1200"/>
              </a:spcBef>
            </a:pPr>
            <a:r>
              <a:rPr lang="pt-BR" sz="2800" dirty="0"/>
              <a:t>Repensar o pacto federativo</a:t>
            </a:r>
          </a:p>
          <a:p>
            <a:pPr algn="just">
              <a:buFont typeface="Wingdings" pitchFamily="2" charset="2"/>
              <a:buChar char="Ø"/>
            </a:pPr>
            <a:r>
              <a:rPr lang="pt-BR" sz="2800" b="1" dirty="0"/>
              <a:t>Política Monetária e Creditícia</a:t>
            </a:r>
          </a:p>
          <a:p>
            <a:pPr lvl="1" indent="-160338">
              <a:spcBef>
                <a:spcPts val="1200"/>
              </a:spcBef>
            </a:pPr>
            <a:r>
              <a:rPr lang="pt-BR" sz="2400" dirty="0"/>
              <a:t>definir estratégia para lidar com conflito distributivo, inércia inflacionária e choques de oferta – atenção para para especificidades da inflação no Brasil</a:t>
            </a:r>
          </a:p>
          <a:p>
            <a:pPr lvl="1" indent="-160338">
              <a:spcBef>
                <a:spcPts val="1200"/>
              </a:spcBef>
            </a:pPr>
            <a:r>
              <a:rPr lang="pt-BR" sz="2400" dirty="0"/>
              <a:t>Definir estratégia para redução dos </a:t>
            </a:r>
            <a:r>
              <a:rPr lang="pt-BR" sz="2400" i="1" dirty="0"/>
              <a:t>spreads </a:t>
            </a:r>
            <a:r>
              <a:rPr lang="pt-BR" sz="2400" dirty="0"/>
              <a:t>bancários e alongamento dos prazos das operações de crédito</a:t>
            </a:r>
          </a:p>
          <a:p>
            <a:pPr lvl="1" indent="-160338" algn="just">
              <a:spcBef>
                <a:spcPts val="1200"/>
              </a:spcBef>
            </a:pPr>
            <a:r>
              <a:rPr lang="pt-BR" sz="2400" dirty="0"/>
              <a:t>Definir estratégia para aumentar fontes de </a:t>
            </a:r>
            <a:r>
              <a:rPr lang="pt-BR" sz="2400" u="sng" dirty="0"/>
              <a:t>financiamento de longo prazo do investimento</a:t>
            </a:r>
          </a:p>
          <a:p>
            <a:pPr lvl="1" indent="-160338" algn="just">
              <a:spcBef>
                <a:spcPts val="1200"/>
              </a:spcBef>
            </a:pPr>
            <a:r>
              <a:rPr lang="pt-BR" sz="2400" u="sng" dirty="0"/>
              <a:t>Agenda Bancos Públicos</a:t>
            </a:r>
          </a:p>
          <a:p>
            <a:pPr algn="just">
              <a:buFont typeface="Wingdings" pitchFamily="2" charset="2"/>
              <a:buChar char="Ø"/>
            </a:pPr>
            <a:r>
              <a:rPr lang="pt-BR" sz="2900" b="1" dirty="0"/>
              <a:t>Politica Cambial</a:t>
            </a:r>
          </a:p>
          <a:p>
            <a:pPr lvl="1" algn="just"/>
            <a:r>
              <a:rPr lang="pt-BR" sz="2500" dirty="0"/>
              <a:t>Gestão dos instrumentos e regulação do mercado de câmbio</a:t>
            </a:r>
          </a:p>
          <a:p>
            <a:pPr algn="just">
              <a:buFont typeface="Wingdings" pitchFamily="2" charset="2"/>
              <a:buChar char="Ø"/>
            </a:pPr>
            <a:endParaRPr lang="pt-BR" sz="2900" b="1" dirty="0"/>
          </a:p>
          <a:p>
            <a:pPr indent="-160338" algn="just">
              <a:spcBef>
                <a:spcPts val="1200"/>
              </a:spcBef>
            </a:pPr>
            <a:endParaRPr lang="pt-BR" sz="2900" b="1" dirty="0"/>
          </a:p>
          <a:p>
            <a:pPr marL="352425" indent="-169863">
              <a:spcBef>
                <a:spcPts val="1200"/>
              </a:spcBef>
            </a:pPr>
            <a:endParaRPr lang="pt-BR" sz="2800" dirty="0"/>
          </a:p>
        </p:txBody>
      </p:sp>
      <p:sp>
        <p:nvSpPr>
          <p:cNvPr id="6" name="Espaço Reservado para Rodapé 5">
            <a:extLst>
              <a:ext uri="{FF2B5EF4-FFF2-40B4-BE49-F238E27FC236}">
                <a16:creationId xmlns="" xmlns:a16="http://schemas.microsoft.com/office/drawing/2014/main" id="{ED167D1B-9DAD-7747-9692-5B5669770E55}"/>
              </a:ext>
            </a:extLst>
          </p:cNvPr>
          <p:cNvSpPr>
            <a:spLocks noGrp="1"/>
          </p:cNvSpPr>
          <p:nvPr>
            <p:ph type="ftr" sz="quarter" idx="11"/>
          </p:nvPr>
        </p:nvSpPr>
        <p:spPr/>
        <p:txBody>
          <a:bodyPr/>
          <a:lstStyle/>
          <a:p>
            <a:r>
              <a:rPr lang="en-US"/>
              <a:t>Esther Dweck</a:t>
            </a:r>
            <a:endParaRPr lang="en-US" dirty="0"/>
          </a:p>
        </p:txBody>
      </p:sp>
      <p:sp>
        <p:nvSpPr>
          <p:cNvPr id="4" name="Date Placeholder 3"/>
          <p:cNvSpPr>
            <a:spLocks noGrp="1"/>
          </p:cNvSpPr>
          <p:nvPr>
            <p:ph type="dt" sz="half" idx="10"/>
          </p:nvPr>
        </p:nvSpPr>
        <p:spPr/>
        <p:txBody>
          <a:bodyPr/>
          <a:lstStyle/>
          <a:p>
            <a:fld id="{336C2B10-4CE6-4A46-8592-289DEEEFF689}" type="datetime1">
              <a:rPr lang="pt-BR" smtClean="0"/>
              <a:t>27/11/19</a:t>
            </a:fld>
            <a:endParaRPr lang="en-US"/>
          </a:p>
        </p:txBody>
      </p:sp>
      <p:sp>
        <p:nvSpPr>
          <p:cNvPr id="5" name="Slide Number Placeholder 4"/>
          <p:cNvSpPr>
            <a:spLocks noGrp="1"/>
          </p:cNvSpPr>
          <p:nvPr>
            <p:ph type="sldNum" sz="quarter" idx="12"/>
          </p:nvPr>
        </p:nvSpPr>
        <p:spPr/>
        <p:txBody>
          <a:bodyPr/>
          <a:lstStyle/>
          <a:p>
            <a:fld id="{E729977F-0734-DF4F-A459-D9D2581E7D6D}" type="slidenum">
              <a:rPr lang="en-US" smtClean="0"/>
              <a:t>61</a:t>
            </a:fld>
            <a:endParaRPr lang="en-US"/>
          </a:p>
        </p:txBody>
      </p:sp>
    </p:spTree>
    <p:extLst>
      <p:ext uri="{BB962C8B-B14F-4D97-AF65-F5344CB8AC3E}">
        <p14:creationId xmlns:p14="http://schemas.microsoft.com/office/powerpoint/2010/main" val="2422764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Avanços institucionais na governança e na capacidade de gestão das Políticas Públicas</a:t>
            </a:r>
          </a:p>
        </p:txBody>
      </p:sp>
      <p:sp>
        <p:nvSpPr>
          <p:cNvPr id="25602" name="Espaço Reservado para Conteúdo 41"/>
          <p:cNvSpPr>
            <a:spLocks noGrp="1"/>
          </p:cNvSpPr>
          <p:nvPr>
            <p:ph idx="1"/>
          </p:nvPr>
        </p:nvSpPr>
        <p:spPr/>
        <p:txBody>
          <a:bodyPr lIns="84664" tIns="42332" rIns="84664" bIns="42332"/>
          <a:lstStyle/>
          <a:p>
            <a:pPr marL="438020" lvl="1" indent="0">
              <a:spcBef>
                <a:spcPts val="1200"/>
              </a:spcBef>
              <a:buNone/>
              <a:defRPr/>
            </a:pPr>
            <a:endParaRPr lang="es-ES" sz="1600" dirty="0">
              <a:solidFill>
                <a:srgbClr val="404040"/>
              </a:solidFill>
              <a:ea typeface="ＭＳ Ｐゴシック" pitchFamily="34" charset="-128"/>
            </a:endParaRPr>
          </a:p>
          <a:p>
            <a:pPr lvl="1">
              <a:spcBef>
                <a:spcPts val="1200"/>
              </a:spcBef>
              <a:defRPr/>
            </a:pPr>
            <a:endParaRPr lang="es-ES" sz="1600" dirty="0">
              <a:solidFill>
                <a:srgbClr val="404040"/>
              </a:solidFill>
              <a:ea typeface="ＭＳ Ｐゴシック" pitchFamily="34" charset="-128"/>
            </a:endParaRPr>
          </a:p>
          <a:p>
            <a:pPr lvl="1">
              <a:spcBef>
                <a:spcPts val="1200"/>
              </a:spcBef>
              <a:defRPr/>
            </a:pPr>
            <a:endParaRPr lang="es-ES" sz="1600" dirty="0">
              <a:solidFill>
                <a:srgbClr val="404040"/>
              </a:solidFill>
              <a:ea typeface="ＭＳ Ｐゴシック" pitchFamily="34" charset="-128"/>
            </a:endParaRPr>
          </a:p>
          <a:p>
            <a:pPr eaLnBrk="1" hangingPunct="1">
              <a:defRPr/>
            </a:pPr>
            <a:endParaRPr lang="es-ES_tradnl" sz="2000" dirty="0">
              <a:latin typeface="Arial Narrow" pitchFamily="34" charset="0"/>
            </a:endParaRPr>
          </a:p>
        </p:txBody>
      </p:sp>
      <p:sp>
        <p:nvSpPr>
          <p:cNvPr id="4" name="Espaço Reservado para Conteúdo 41"/>
          <p:cNvSpPr txBox="1">
            <a:spLocks/>
          </p:cNvSpPr>
          <p:nvPr/>
        </p:nvSpPr>
        <p:spPr bwMode="auto">
          <a:xfrm>
            <a:off x="150105" y="1393019"/>
            <a:ext cx="8893175" cy="4251901"/>
          </a:xfrm>
          <a:prstGeom prst="rect">
            <a:avLst/>
          </a:prstGeom>
          <a:noFill/>
          <a:ln w="9525">
            <a:noFill/>
            <a:miter lim="800000"/>
            <a:headEnd/>
            <a:tailEnd/>
          </a:ln>
        </p:spPr>
        <p:txBody>
          <a:bodyPr vert="horz" wrap="square" lIns="87595" tIns="43799" rIns="87595" bIns="43799" numCol="1" anchor="t" anchorCtr="0" compatLnSpc="1">
            <a:prstTxWarp prst="textNoShape">
              <a:avLst/>
            </a:prstTxWarp>
          </a:bodyPr>
          <a:lstStyle>
            <a:lvl1pPr marL="354013" indent="-354013" algn="l" defTabSz="94456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68350" indent="-295275" algn="l" defTabSz="944563" rtl="0" eaLnBrk="0" fontAlgn="base" hangingPunct="0">
              <a:spcBef>
                <a:spcPct val="20000"/>
              </a:spcBef>
              <a:spcAft>
                <a:spcPct val="0"/>
              </a:spcAft>
              <a:buFont typeface="Arial" charset="0"/>
              <a:buChar char="–"/>
              <a:defRPr sz="2900" kern="1200">
                <a:solidFill>
                  <a:schemeClr val="tx1"/>
                </a:solidFill>
                <a:latin typeface="+mn-lt"/>
                <a:ea typeface="+mn-ea"/>
                <a:cs typeface="+mn-cs"/>
              </a:defRPr>
            </a:lvl2pPr>
            <a:lvl3pPr marL="1181100" indent="-234950" algn="l" defTabSz="94456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54175" indent="-234950" algn="l" defTabSz="944563"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127250" indent="-234950" algn="l" defTabSz="944563"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601667" indent="-236517" algn="l" defTabSz="94606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074697" indent="-236517" algn="l" defTabSz="94606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47728" indent="-236517" algn="l" defTabSz="94606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20758" indent="-236517" algn="l" defTabSz="946060"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434975" indent="-457200">
              <a:spcBef>
                <a:spcPts val="1200"/>
              </a:spcBef>
              <a:buFont typeface="Arial"/>
              <a:buChar char="•"/>
              <a:defRPr/>
            </a:pPr>
            <a:r>
              <a:rPr lang="es-ES" sz="3200" dirty="0"/>
              <a:t>Fortalecer a </a:t>
            </a:r>
            <a:r>
              <a:rPr lang="es-ES" sz="3200" dirty="0" err="1"/>
              <a:t>função</a:t>
            </a:r>
            <a:r>
              <a:rPr lang="es-ES" sz="3200" dirty="0"/>
              <a:t> de </a:t>
            </a:r>
            <a:r>
              <a:rPr lang="es-ES" sz="3200" dirty="0" err="1"/>
              <a:t>planejamento</a:t>
            </a:r>
            <a:r>
              <a:rPr lang="es-ES" sz="3200" dirty="0"/>
              <a:t> de </a:t>
            </a:r>
            <a:r>
              <a:rPr lang="es-ES" sz="3200" dirty="0" err="1"/>
              <a:t>médio</a:t>
            </a:r>
            <a:r>
              <a:rPr lang="es-ES" sz="3200" dirty="0"/>
              <a:t> </a:t>
            </a:r>
            <a:r>
              <a:rPr lang="es-ES" sz="3200" dirty="0" err="1"/>
              <a:t>prazo</a:t>
            </a:r>
            <a:r>
              <a:rPr lang="es-ES" sz="3200" dirty="0"/>
              <a:t> nos 3 </a:t>
            </a:r>
            <a:r>
              <a:rPr lang="es-ES" sz="3200" dirty="0" err="1"/>
              <a:t>níveis</a:t>
            </a:r>
            <a:r>
              <a:rPr lang="es-ES" sz="3200" dirty="0"/>
              <a:t> da </a:t>
            </a:r>
            <a:r>
              <a:rPr lang="es-ES" sz="3200" dirty="0" err="1"/>
              <a:t>administração</a:t>
            </a:r>
            <a:r>
              <a:rPr lang="es-ES" sz="3200" dirty="0"/>
              <a:t> pública</a:t>
            </a:r>
          </a:p>
          <a:p>
            <a:pPr marL="434975" indent="-457200">
              <a:spcBef>
                <a:spcPts val="1200"/>
              </a:spcBef>
              <a:buFont typeface="Arial"/>
              <a:buChar char="•"/>
              <a:defRPr/>
            </a:pPr>
            <a:r>
              <a:rPr lang="es-ES" sz="3200" dirty="0" err="1"/>
              <a:t>Indução</a:t>
            </a:r>
            <a:r>
              <a:rPr lang="es-ES" sz="3200" dirty="0"/>
              <a:t> à </a:t>
            </a:r>
            <a:r>
              <a:rPr lang="es-ES" sz="3200" dirty="0" err="1"/>
              <a:t>expansão</a:t>
            </a:r>
            <a:r>
              <a:rPr lang="es-ES" sz="3200" dirty="0"/>
              <a:t> de </a:t>
            </a:r>
            <a:r>
              <a:rPr lang="es-ES" sz="3200" dirty="0" err="1"/>
              <a:t>pessoal</a:t>
            </a:r>
            <a:r>
              <a:rPr lang="es-ES" sz="3200" dirty="0"/>
              <a:t> técnico no </a:t>
            </a:r>
            <a:r>
              <a:rPr lang="es-ES" sz="3200" dirty="0" err="1"/>
              <a:t>setor</a:t>
            </a:r>
            <a:r>
              <a:rPr lang="es-ES" sz="3200" dirty="0"/>
              <a:t> público e </a:t>
            </a:r>
            <a:r>
              <a:rPr lang="es-ES" sz="3200" dirty="0" err="1"/>
              <a:t>melhorar</a:t>
            </a:r>
            <a:r>
              <a:rPr lang="es-ES" sz="3200" dirty="0"/>
              <a:t> a </a:t>
            </a:r>
            <a:r>
              <a:rPr lang="es-ES" sz="3200" dirty="0" err="1"/>
              <a:t>qualificação</a:t>
            </a:r>
            <a:r>
              <a:rPr lang="es-ES" sz="3200" dirty="0"/>
              <a:t> </a:t>
            </a:r>
          </a:p>
          <a:p>
            <a:pPr marL="434975" indent="-457200">
              <a:spcBef>
                <a:spcPts val="1200"/>
              </a:spcBef>
              <a:buFont typeface="Arial"/>
              <a:buChar char="•"/>
              <a:defRPr/>
            </a:pPr>
            <a:r>
              <a:rPr lang="es-ES" sz="3200" dirty="0" err="1"/>
              <a:t>Acordos</a:t>
            </a:r>
            <a:r>
              <a:rPr lang="es-ES" sz="3200" dirty="0"/>
              <a:t> </a:t>
            </a:r>
            <a:r>
              <a:rPr lang="es-ES" sz="3200" dirty="0" err="1"/>
              <a:t>federais</a:t>
            </a:r>
            <a:r>
              <a:rPr lang="es-ES" sz="3200" dirty="0"/>
              <a:t> para as Políticas Públicas, </a:t>
            </a:r>
            <a:r>
              <a:rPr lang="es-ES" sz="3200" dirty="0" err="1"/>
              <a:t>com</a:t>
            </a:r>
            <a:r>
              <a:rPr lang="es-ES" sz="3200" dirty="0"/>
              <a:t> </a:t>
            </a:r>
            <a:r>
              <a:rPr lang="es-ES" sz="3200" dirty="0" err="1"/>
              <a:t>participação</a:t>
            </a:r>
            <a:r>
              <a:rPr lang="es-ES" sz="3200" dirty="0"/>
              <a:t> dos </a:t>
            </a:r>
            <a:r>
              <a:rPr lang="es-ES" sz="3200" dirty="0" err="1"/>
              <a:t>governos</a:t>
            </a:r>
            <a:r>
              <a:rPr lang="es-ES" sz="3200" dirty="0"/>
              <a:t> </a:t>
            </a:r>
            <a:r>
              <a:rPr lang="es-ES" sz="3200" dirty="0" err="1"/>
              <a:t>estatais</a:t>
            </a:r>
            <a:r>
              <a:rPr lang="es-ES" sz="3200" dirty="0"/>
              <a:t> e </a:t>
            </a:r>
            <a:r>
              <a:rPr lang="es-ES" sz="3200" dirty="0" err="1"/>
              <a:t>municipais</a:t>
            </a:r>
            <a:r>
              <a:rPr lang="es-ES" sz="3200" dirty="0"/>
              <a:t> </a:t>
            </a:r>
            <a:r>
              <a:rPr lang="es-ES" sz="3200" dirty="0" err="1"/>
              <a:t>em</a:t>
            </a:r>
            <a:r>
              <a:rPr lang="es-ES" sz="3200" dirty="0"/>
              <a:t> </a:t>
            </a:r>
            <a:r>
              <a:rPr lang="es-ES" sz="3200" dirty="0" err="1"/>
              <a:t>projetos</a:t>
            </a:r>
            <a:r>
              <a:rPr lang="es-ES" sz="3200" dirty="0"/>
              <a:t> </a:t>
            </a:r>
            <a:r>
              <a:rPr lang="es-ES" sz="3200" dirty="0" err="1"/>
              <a:t>comuns</a:t>
            </a:r>
            <a:endParaRPr lang="es-ES" sz="3200" dirty="0"/>
          </a:p>
          <a:p>
            <a:pPr marL="434975" indent="-457200">
              <a:spcBef>
                <a:spcPts val="1200"/>
              </a:spcBef>
              <a:buFont typeface="Arial"/>
              <a:buChar char="•"/>
              <a:defRPr/>
            </a:pPr>
            <a:r>
              <a:rPr lang="es-ES" sz="3200" dirty="0"/>
              <a:t>Diálogo </a:t>
            </a:r>
            <a:r>
              <a:rPr lang="es-ES" sz="3200" dirty="0" err="1"/>
              <a:t>com</a:t>
            </a:r>
            <a:r>
              <a:rPr lang="es-ES" sz="3200" dirty="0"/>
              <a:t> a </a:t>
            </a:r>
            <a:r>
              <a:rPr lang="es-ES" sz="3200" dirty="0" err="1"/>
              <a:t>sociedade</a:t>
            </a:r>
            <a:endParaRPr lang="es-ES" sz="2400" dirty="0">
              <a:solidFill>
                <a:srgbClr val="404040"/>
              </a:solidFill>
              <a:ea typeface="ＭＳ Ｐゴシック" pitchFamily="34" charset="-128"/>
            </a:endParaRPr>
          </a:p>
        </p:txBody>
      </p:sp>
      <p:sp>
        <p:nvSpPr>
          <p:cNvPr id="3" name="Date Placeholder 2"/>
          <p:cNvSpPr>
            <a:spLocks noGrp="1"/>
          </p:cNvSpPr>
          <p:nvPr>
            <p:ph type="dt" sz="half" idx="10"/>
          </p:nvPr>
        </p:nvSpPr>
        <p:spPr/>
        <p:txBody>
          <a:bodyPr/>
          <a:lstStyle/>
          <a:p>
            <a:fld id="{05C4E285-8E5D-0049-9E70-9CAB8DC71A50}" type="datetime1">
              <a:rPr lang="pt-BR" smtClean="0"/>
              <a:t>27/11/19</a:t>
            </a:fld>
            <a:endParaRPr lang="en-US"/>
          </a:p>
        </p:txBody>
      </p:sp>
      <p:sp>
        <p:nvSpPr>
          <p:cNvPr id="5" name="Footer Placeholder 4"/>
          <p:cNvSpPr>
            <a:spLocks noGrp="1"/>
          </p:cNvSpPr>
          <p:nvPr>
            <p:ph type="ftr" sz="quarter" idx="11"/>
          </p:nvPr>
        </p:nvSpPr>
        <p:spPr/>
        <p:txBody>
          <a:bodyPr/>
          <a:lstStyle/>
          <a:p>
            <a:r>
              <a:rPr lang="en-US" smtClean="0"/>
              <a:t>Esther Dweck</a:t>
            </a:r>
            <a:endParaRPr lang="en-US"/>
          </a:p>
        </p:txBody>
      </p:sp>
      <p:sp>
        <p:nvSpPr>
          <p:cNvPr id="6" name="Slide Number Placeholder 5"/>
          <p:cNvSpPr>
            <a:spLocks noGrp="1"/>
          </p:cNvSpPr>
          <p:nvPr>
            <p:ph type="sldNum" sz="quarter" idx="12"/>
          </p:nvPr>
        </p:nvSpPr>
        <p:spPr/>
        <p:txBody>
          <a:bodyPr/>
          <a:lstStyle/>
          <a:p>
            <a:fld id="{E729977F-0734-DF4F-A459-D9D2581E7D6D}" type="slidenum">
              <a:rPr lang="en-US" smtClean="0"/>
              <a:t>62</a:t>
            </a:fld>
            <a:endParaRPr lang="en-US"/>
          </a:p>
        </p:txBody>
      </p:sp>
    </p:spTree>
    <p:extLst>
      <p:ext uri="{BB962C8B-B14F-4D97-AF65-F5344CB8AC3E}">
        <p14:creationId xmlns:p14="http://schemas.microsoft.com/office/powerpoint/2010/main" val="1712696451"/>
      </p:ext>
    </p:extLst>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pt-BR" b="1"/>
              <a:t>Tratado de Methuen</a:t>
            </a:r>
          </a:p>
        </p:txBody>
      </p:sp>
      <p:sp>
        <p:nvSpPr>
          <p:cNvPr id="296963" name="Rectangle 3"/>
          <p:cNvSpPr>
            <a:spLocks noGrp="1" noChangeArrowheads="1"/>
          </p:cNvSpPr>
          <p:nvPr>
            <p:ph idx="1"/>
          </p:nvPr>
        </p:nvSpPr>
        <p:spPr>
          <a:xfrm>
            <a:off x="127000" y="1080244"/>
            <a:ext cx="8826500" cy="5232400"/>
          </a:xfrm>
        </p:spPr>
        <p:txBody>
          <a:bodyPr>
            <a:noAutofit/>
          </a:bodyPr>
          <a:lstStyle/>
          <a:p>
            <a:pPr marL="0" indent="0" algn="just">
              <a:lnSpc>
                <a:spcPct val="83000"/>
              </a:lnSpc>
              <a:buFont typeface="Times New Roman" charset="0"/>
              <a:buNone/>
            </a:pPr>
            <a:r>
              <a:rPr lang="pt-BR" dirty="0"/>
              <a:t>“</a:t>
            </a:r>
            <a:r>
              <a:rPr lang="pt-BR" dirty="0">
                <a:cs typeface="Times New Roman" charset="0"/>
              </a:rPr>
              <a:t>Quando o </a:t>
            </a:r>
            <a:r>
              <a:rPr lang="pt-BR" b="1" dirty="0">
                <a:cs typeface="Times New Roman" charset="0"/>
              </a:rPr>
              <a:t>Conde de </a:t>
            </a:r>
            <a:r>
              <a:rPr lang="pt-BR" b="1" dirty="0" err="1">
                <a:cs typeface="Times New Roman" charset="0"/>
              </a:rPr>
              <a:t>Ereceira</a:t>
            </a:r>
            <a:r>
              <a:rPr lang="pt-BR" b="1" dirty="0">
                <a:cs typeface="Times New Roman" charset="0"/>
              </a:rPr>
              <a:t> [de Portugal]</a:t>
            </a:r>
            <a:r>
              <a:rPr lang="pt-BR" dirty="0">
                <a:cs typeface="Times New Roman" charset="0"/>
              </a:rPr>
              <a:t> se tornou ministro, </a:t>
            </a:r>
            <a:r>
              <a:rPr lang="pt-BR" b="1" dirty="0">
                <a:cs typeface="Times New Roman" charset="0"/>
              </a:rPr>
              <a:t>em 1681</a:t>
            </a:r>
            <a:r>
              <a:rPr lang="pt-BR" dirty="0">
                <a:cs typeface="Times New Roman" charset="0"/>
              </a:rPr>
              <a:t>, ele concebeu </a:t>
            </a:r>
            <a:r>
              <a:rPr lang="pt-BR" b="1" dirty="0">
                <a:cs typeface="Times New Roman" charset="0"/>
              </a:rPr>
              <a:t>o projeto de criação de manufaturas de tecidos,</a:t>
            </a:r>
            <a:r>
              <a:rPr lang="pt-BR" dirty="0">
                <a:cs typeface="Times New Roman" charset="0"/>
              </a:rPr>
              <a:t> trabalhando as matérias-primas nativas, a fim de abastecer o país mãe e as colônias com bens manufaturados domésticos. Com esse intuito trabalhadores da indústria têxtil foram convidados da Inglaterra, e de forma tão rápida fez florescer as manufaturas domésticas de tecidos de lã em </a:t>
            </a:r>
            <a:r>
              <a:rPr lang="pt-BR" dirty="0" err="1">
                <a:cs typeface="Times New Roman" charset="0"/>
              </a:rPr>
              <a:t>conseqüência</a:t>
            </a:r>
            <a:r>
              <a:rPr lang="pt-BR" dirty="0">
                <a:cs typeface="Times New Roman" charset="0"/>
              </a:rPr>
              <a:t> da proteção que lhes foi garantida, que </a:t>
            </a:r>
            <a:r>
              <a:rPr lang="pt-BR" b="1" dirty="0">
                <a:cs typeface="Times New Roman" charset="0"/>
              </a:rPr>
              <a:t>três anos mais tarde (em 1684) tornou-se possível proibir a importação de panos estrangeiros</a:t>
            </a:r>
            <a:r>
              <a:rPr lang="pt-BR" dirty="0">
                <a:cs typeface="Times New Roman" charset="0"/>
              </a:rPr>
              <a:t>. A partir desse período Portugal forneceu internamente e para as colônias produtos fabricados com matérias-primas nativas, e prosperou por um período de dezenove anos, o que foi confirmado pelos próprios escritores ingleses</a:t>
            </a:r>
            <a:r>
              <a:rPr lang="pt-BR" dirty="0"/>
              <a:t>” (</a:t>
            </a:r>
            <a:r>
              <a:rPr lang="pt-BR" dirty="0" err="1"/>
              <a:t>List</a:t>
            </a:r>
            <a:r>
              <a:rPr lang="pt-BR" dirty="0"/>
              <a:t>, 1841)</a:t>
            </a:r>
          </a:p>
        </p:txBody>
      </p:sp>
    </p:spTree>
    <p:extLst>
      <p:ext uri="{BB962C8B-B14F-4D97-AF65-F5344CB8AC3E}">
        <p14:creationId xmlns:p14="http://schemas.microsoft.com/office/powerpoint/2010/main" val="205204422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pt-BR" b="1"/>
              <a:t>Tratado de Methuen</a:t>
            </a:r>
          </a:p>
        </p:txBody>
      </p:sp>
      <p:sp>
        <p:nvSpPr>
          <p:cNvPr id="297987" name="Rectangle 3"/>
          <p:cNvSpPr>
            <a:spLocks noGrp="1" noChangeArrowheads="1"/>
          </p:cNvSpPr>
          <p:nvPr>
            <p:ph idx="1"/>
          </p:nvPr>
        </p:nvSpPr>
        <p:spPr>
          <a:xfrm>
            <a:off x="127000" y="993080"/>
            <a:ext cx="8826500" cy="5232400"/>
          </a:xfrm>
        </p:spPr>
        <p:txBody>
          <a:bodyPr>
            <a:noAutofit/>
          </a:bodyPr>
          <a:lstStyle/>
          <a:p>
            <a:pPr marL="0" indent="0">
              <a:buFont typeface="Times New Roman" charset="0"/>
              <a:buNone/>
            </a:pPr>
            <a:r>
              <a:rPr lang="pt-BR" sz="3000" dirty="0"/>
              <a:t>“</a:t>
            </a:r>
            <a:r>
              <a:rPr lang="pt-BR" sz="3000" dirty="0">
                <a:cs typeface="Times New Roman" charset="0"/>
              </a:rPr>
              <a:t>No </a:t>
            </a:r>
            <a:r>
              <a:rPr lang="pt-BR" sz="3000" b="1" dirty="0">
                <a:cs typeface="Times New Roman" charset="0"/>
              </a:rPr>
              <a:t>ano 1703</a:t>
            </a:r>
            <a:r>
              <a:rPr lang="pt-BR" sz="3000" dirty="0">
                <a:cs typeface="Times New Roman" charset="0"/>
              </a:rPr>
              <a:t>, após a morte do Conde de </a:t>
            </a:r>
            <a:r>
              <a:rPr lang="pt-BR" sz="3000" dirty="0" err="1">
                <a:cs typeface="Times New Roman" charset="0"/>
              </a:rPr>
              <a:t>Ereceira</a:t>
            </a:r>
            <a:r>
              <a:rPr lang="pt-BR" sz="3000" dirty="0">
                <a:cs typeface="Times New Roman" charset="0"/>
              </a:rPr>
              <a:t>, no entanto, o famoso embaixador britânico Paul </a:t>
            </a:r>
            <a:r>
              <a:rPr lang="pt-BR" sz="3000" b="1" dirty="0" err="1">
                <a:cs typeface="Times New Roman" charset="0"/>
              </a:rPr>
              <a:t>Methuen</a:t>
            </a:r>
            <a:r>
              <a:rPr lang="pt-BR" sz="3000" b="1" dirty="0">
                <a:cs typeface="Times New Roman" charset="0"/>
              </a:rPr>
              <a:t> conseguiu persuadir o Governo Português</a:t>
            </a:r>
            <a:r>
              <a:rPr lang="pt-BR" sz="3000" dirty="0">
                <a:cs typeface="Times New Roman" charset="0"/>
              </a:rPr>
              <a:t> que Portugal seria imensamente beneficiado </a:t>
            </a:r>
            <a:r>
              <a:rPr lang="pt-BR" sz="3000" b="1" dirty="0">
                <a:cs typeface="Times New Roman" charset="0"/>
              </a:rPr>
              <a:t>se a Inglaterra permitisse a importação de vinhos Português</a:t>
            </a:r>
            <a:r>
              <a:rPr lang="pt-BR" sz="3000" dirty="0">
                <a:cs typeface="Times New Roman" charset="0"/>
              </a:rPr>
              <a:t>, com uma tarifa um terço menor que a cobrada sobre vinhos de outros países, na consideração de </a:t>
            </a:r>
            <a:r>
              <a:rPr lang="pt-BR" sz="3000" b="1" dirty="0">
                <a:cs typeface="Times New Roman" charset="0"/>
              </a:rPr>
              <a:t>Portugal admitir tecidos ingleses</a:t>
            </a:r>
            <a:r>
              <a:rPr lang="pt-BR" sz="3000" dirty="0">
                <a:cs typeface="Times New Roman" charset="0"/>
              </a:rPr>
              <a:t>, a mesma taxa de direitos de importação (viz. vinte e três por cento.) que tinha sido cobrada sobre esses bens anteriores ao ano 1684</a:t>
            </a:r>
            <a:r>
              <a:rPr lang="pt-BR" sz="3000" dirty="0"/>
              <a:t>” (</a:t>
            </a:r>
            <a:r>
              <a:rPr lang="pt-BR" sz="3000" dirty="0" err="1"/>
              <a:t>List</a:t>
            </a:r>
            <a:r>
              <a:rPr lang="pt-BR" sz="3000" dirty="0"/>
              <a:t>, 1841)</a:t>
            </a:r>
          </a:p>
        </p:txBody>
      </p:sp>
    </p:spTree>
    <p:extLst>
      <p:ext uri="{BB962C8B-B14F-4D97-AF65-F5344CB8AC3E}">
        <p14:creationId xmlns:p14="http://schemas.microsoft.com/office/powerpoint/2010/main" val="359161426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marL="685800" indent="-685800"/>
            <a:r>
              <a:rPr lang="pt-BR" b="1"/>
              <a:t>Tratado de Methuen</a:t>
            </a:r>
          </a:p>
        </p:txBody>
      </p:sp>
      <p:sp>
        <p:nvSpPr>
          <p:cNvPr id="286723" name="Rectangle 3"/>
          <p:cNvSpPr>
            <a:spLocks noGrp="1" noChangeArrowheads="1"/>
          </p:cNvSpPr>
          <p:nvPr>
            <p:ph idx="1"/>
          </p:nvPr>
        </p:nvSpPr>
        <p:spPr/>
        <p:txBody>
          <a:bodyPr>
            <a:normAutofit/>
          </a:bodyPr>
          <a:lstStyle/>
          <a:p>
            <a:pPr marL="0" indent="0">
              <a:buFont typeface="Times New Roman" charset="0"/>
              <a:buNone/>
            </a:pPr>
            <a:r>
              <a:rPr lang="pt-BR" dirty="0"/>
              <a:t>“Sob esse aspecto (tarifas), (...) </a:t>
            </a:r>
            <a:r>
              <a:rPr lang="pt-BR" b="1" dirty="0"/>
              <a:t>esse tratado é evidentemente vantajoso para Portugal </a:t>
            </a:r>
            <a:r>
              <a:rPr lang="pt-BR" dirty="0"/>
              <a:t>e desvantajoso para a Grã-Bretanha” (Smith, 1776).</a:t>
            </a:r>
          </a:p>
          <a:p>
            <a:pPr marL="0" indent="0">
              <a:buFont typeface="Times New Roman" charset="0"/>
              <a:buNone/>
            </a:pPr>
            <a:endParaRPr lang="pt-BR" dirty="0"/>
          </a:p>
          <a:p>
            <a:pPr marL="0" indent="0">
              <a:buFont typeface="Times New Roman" charset="0"/>
              <a:buNone/>
            </a:pPr>
            <a:r>
              <a:rPr lang="pt-BR" dirty="0"/>
              <a:t>“</a:t>
            </a:r>
            <a:r>
              <a:rPr lang="pt-BR" b="1" dirty="0"/>
              <a:t>Afirma-se que quase todo o nosso ouro vem de Portugal</a:t>
            </a:r>
            <a:r>
              <a:rPr lang="pt-BR" dirty="0"/>
              <a:t>. Em relação a outras nações, a balança comercial nos é desfavorável ou não nos favorece tanto. Todavia, cumpre lembrar que, </a:t>
            </a:r>
            <a:r>
              <a:rPr lang="pt-BR" b="1" dirty="0"/>
              <a:t>quanto mais ouro importamos de um país, </a:t>
            </a:r>
            <a:r>
              <a:rPr lang="pt-BR" dirty="0"/>
              <a:t>tanto </a:t>
            </a:r>
            <a:r>
              <a:rPr lang="pt-BR" b="1" dirty="0" smtClean="0"/>
              <a:t>menos </a:t>
            </a:r>
            <a:r>
              <a:rPr lang="pt-BR" b="1" dirty="0"/>
              <a:t>teremos necessariamente que importar de todos os outros</a:t>
            </a:r>
            <a:r>
              <a:rPr lang="pt-BR" dirty="0"/>
              <a:t>” (Smith, 1776). </a:t>
            </a:r>
          </a:p>
          <a:p>
            <a:pPr marL="0" indent="0">
              <a:buFont typeface="Times New Roman" charset="0"/>
              <a:buNone/>
            </a:pPr>
            <a:endParaRPr lang="pt-BR" dirty="0"/>
          </a:p>
        </p:txBody>
      </p:sp>
    </p:spTree>
    <p:extLst>
      <p:ext uri="{BB962C8B-B14F-4D97-AF65-F5344CB8AC3E}">
        <p14:creationId xmlns:p14="http://schemas.microsoft.com/office/powerpoint/2010/main" val="3234880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marL="685800" indent="-685800"/>
            <a:r>
              <a:rPr lang="pt-BR" b="1"/>
              <a:t>Tratado de Methuen</a:t>
            </a:r>
          </a:p>
        </p:txBody>
      </p:sp>
      <p:sp>
        <p:nvSpPr>
          <p:cNvPr id="287747" name="Rectangle 3"/>
          <p:cNvSpPr>
            <a:spLocks noGrp="1" noChangeArrowheads="1"/>
          </p:cNvSpPr>
          <p:nvPr>
            <p:ph idx="1"/>
          </p:nvPr>
        </p:nvSpPr>
        <p:spPr/>
        <p:txBody>
          <a:bodyPr>
            <a:noAutofit/>
          </a:bodyPr>
          <a:lstStyle/>
          <a:p>
            <a:pPr marL="0" indent="0" algn="just">
              <a:lnSpc>
                <a:spcPct val="83000"/>
              </a:lnSpc>
              <a:buFont typeface="Times New Roman" charset="0"/>
              <a:buNone/>
            </a:pPr>
            <a:r>
              <a:rPr lang="pt-BR" dirty="0"/>
              <a:t>“Não obstante isso, </a:t>
            </a:r>
            <a:r>
              <a:rPr lang="pt-BR" b="1" dirty="0"/>
              <a:t>o referido tratado tem sido enaltecido como uma obra-prima da política comercial da Inglaterra</a:t>
            </a:r>
            <a:r>
              <a:rPr lang="pt-BR" dirty="0"/>
              <a:t>. </a:t>
            </a:r>
            <a:r>
              <a:rPr lang="pt-BR" b="1" dirty="0"/>
              <a:t>Portugal recebe anualmente do Brasil quantidade de ouro superior àquela que pode utilizar em seu comércio interno</a:t>
            </a:r>
            <a:r>
              <a:rPr lang="pt-BR" dirty="0"/>
              <a:t>, seja em forma de moeda ou de baixelas de ouro ou prata. O </a:t>
            </a:r>
            <a:r>
              <a:rPr lang="pt-BR" b="1" dirty="0"/>
              <a:t>excedente é excessivamente valioso para permanecer ocioso</a:t>
            </a:r>
            <a:r>
              <a:rPr lang="pt-BR" dirty="0"/>
              <a:t> e encerrado em cofres, e, por não conseguir mercado vantajoso no país, </a:t>
            </a:r>
            <a:r>
              <a:rPr lang="pt-BR" b="1" dirty="0"/>
              <a:t>deve, não obstante qualquer proibição, ser enviado ao exterio</a:t>
            </a:r>
            <a:r>
              <a:rPr lang="pt-BR" dirty="0"/>
              <a:t>r e trocado por alguma coisa que encontre um mercado mais vantajoso no país” (Smith, 1776). </a:t>
            </a:r>
          </a:p>
        </p:txBody>
      </p:sp>
    </p:spTree>
    <p:extLst>
      <p:ext uri="{BB962C8B-B14F-4D97-AF65-F5344CB8AC3E}">
        <p14:creationId xmlns:p14="http://schemas.microsoft.com/office/powerpoint/2010/main" val="3326566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pt-BR" b="1"/>
              <a:t>Tratado de Methuen</a:t>
            </a:r>
          </a:p>
        </p:txBody>
      </p:sp>
      <p:sp>
        <p:nvSpPr>
          <p:cNvPr id="291843" name="Rectangle 3"/>
          <p:cNvSpPr>
            <a:spLocks noGrp="1" noChangeArrowheads="1"/>
          </p:cNvSpPr>
          <p:nvPr>
            <p:ph idx="1"/>
          </p:nvPr>
        </p:nvSpPr>
        <p:spPr/>
        <p:txBody>
          <a:bodyPr>
            <a:normAutofit/>
          </a:bodyPr>
          <a:lstStyle/>
          <a:p>
            <a:pPr marL="0" indent="0">
              <a:buFont typeface="Times New Roman" charset="0"/>
              <a:buNone/>
            </a:pPr>
            <a:r>
              <a:rPr lang="pt-BR" sz="3200" dirty="0"/>
              <a:t>“</a:t>
            </a:r>
            <a:r>
              <a:rPr lang="pt-BR" sz="3200" b="1" dirty="0">
                <a:cs typeface="Times New Roman" charset="0"/>
              </a:rPr>
              <a:t>Imediatamente após a conclusão deste tratado, Portugal foi inundado com manufaturas inglesas</a:t>
            </a:r>
            <a:r>
              <a:rPr lang="pt-BR" sz="3200" dirty="0">
                <a:cs typeface="Times New Roman" charset="0"/>
              </a:rPr>
              <a:t>, e o primeiro resultado destas inundações repentinas e completas foi a </a:t>
            </a:r>
            <a:r>
              <a:rPr lang="pt-BR" sz="3200" b="1" dirty="0">
                <a:cs typeface="Times New Roman" charset="0"/>
              </a:rPr>
              <a:t>ruína das manufaturas portuguesas</a:t>
            </a:r>
            <a:r>
              <a:rPr lang="pt-BR" sz="3200" dirty="0">
                <a:cs typeface="Times New Roman" charset="0"/>
              </a:rPr>
              <a:t> – um resultado que teve o seu perfeito análogo no posterior a Tratado chamado de </a:t>
            </a:r>
            <a:r>
              <a:rPr lang="pt-BR" sz="3200" dirty="0" err="1">
                <a:cs typeface="Times New Roman" charset="0"/>
              </a:rPr>
              <a:t>Eden</a:t>
            </a:r>
            <a:r>
              <a:rPr lang="pt-BR" sz="3200" dirty="0">
                <a:cs typeface="Times New Roman" charset="0"/>
              </a:rPr>
              <a:t> com França e na revogação do sistema Continental, na Alemanha</a:t>
            </a:r>
            <a:r>
              <a:rPr lang="pt-BR" sz="3200" dirty="0"/>
              <a:t>” (</a:t>
            </a:r>
            <a:r>
              <a:rPr lang="pt-BR" sz="3200" dirty="0" err="1"/>
              <a:t>List</a:t>
            </a:r>
            <a:r>
              <a:rPr lang="pt-BR" sz="3200" dirty="0"/>
              <a:t>, 1841).</a:t>
            </a:r>
          </a:p>
        </p:txBody>
      </p:sp>
    </p:spTree>
    <p:extLst>
      <p:ext uri="{BB962C8B-B14F-4D97-AF65-F5344CB8AC3E}">
        <p14:creationId xmlns:p14="http://schemas.microsoft.com/office/powerpoint/2010/main" val="63559365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pt-BR" b="1"/>
              <a:t>Tratado de Methuen</a:t>
            </a:r>
          </a:p>
        </p:txBody>
      </p:sp>
      <p:sp>
        <p:nvSpPr>
          <p:cNvPr id="210947" name="Rectangle 3"/>
          <p:cNvSpPr>
            <a:spLocks noGrp="1" noChangeArrowheads="1"/>
          </p:cNvSpPr>
          <p:nvPr>
            <p:ph idx="1"/>
          </p:nvPr>
        </p:nvSpPr>
        <p:spPr/>
        <p:txBody>
          <a:bodyPr>
            <a:normAutofit/>
          </a:bodyPr>
          <a:lstStyle/>
          <a:p>
            <a:pPr marL="0" indent="0">
              <a:buFont typeface="Times New Roman" charset="0"/>
              <a:buNone/>
            </a:pPr>
            <a:r>
              <a:rPr lang="pt-BR" sz="3600" dirty="0"/>
              <a:t>“... Nas atuais condições do mundo, o resultado da liberdade geral do comércio não seria uma república universal, mas, pelo contrário, uma sujeição total das nações menos adiantadas à supremacia da potência industrial, comercial e naval atualmente dominante” (</a:t>
            </a:r>
            <a:r>
              <a:rPr lang="pt-BR" sz="3600" dirty="0" err="1"/>
              <a:t>List</a:t>
            </a:r>
            <a:r>
              <a:rPr lang="pt-BR" sz="3600" dirty="0"/>
              <a:t>, 1841)</a:t>
            </a:r>
          </a:p>
        </p:txBody>
      </p:sp>
    </p:spTree>
    <p:extLst>
      <p:ext uri="{BB962C8B-B14F-4D97-AF65-F5344CB8AC3E}">
        <p14:creationId xmlns:p14="http://schemas.microsoft.com/office/powerpoint/2010/main" val="23570057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Liberalismo Clássico - Smith</a:t>
            </a:r>
          </a:p>
        </p:txBody>
      </p:sp>
      <p:sp>
        <p:nvSpPr>
          <p:cNvPr id="3" name="Espaço Reservado para Conteúdo 2"/>
          <p:cNvSpPr>
            <a:spLocks noGrp="1"/>
          </p:cNvSpPr>
          <p:nvPr>
            <p:ph idx="1"/>
          </p:nvPr>
        </p:nvSpPr>
        <p:spPr/>
        <p:txBody>
          <a:bodyPr>
            <a:normAutofit lnSpcReduction="10000"/>
          </a:bodyPr>
          <a:lstStyle/>
          <a:p>
            <a:pPr marL="361950" indent="-361950"/>
            <a:r>
              <a:rPr lang="pt-BR" dirty="0" smtClean="0"/>
              <a:t>Educação para cidadania não como capital humano mas sim como forma de evitar a deterioração moral dos trabalhadores. </a:t>
            </a:r>
          </a:p>
          <a:p>
            <a:pPr marL="361950" indent="-361950"/>
            <a:r>
              <a:rPr lang="pt-BR" dirty="0"/>
              <a:t>“O terceiro e último dever da comunidade é o de erguer e manter as instituições públicas e as obras públicas que, embora possam ser do mais alto grau vantajosas para uma grande sociedade, são, no entanto, de tal natureza que o lucro poderia nunca pague a despesa a qualquer indivíduo ou pequeno número de indivíduos e, portanto, não se pode esperar que qualquer indivíduo ou pequeno número de indivíduos seja erguido ou mantido. ”</a:t>
            </a:r>
            <a:r>
              <a:rPr lang="en-US" dirty="0" smtClean="0"/>
              <a:t> Smith (1776, vol. 11, p. 539)</a:t>
            </a:r>
            <a:endParaRPr lang="pt-BR" dirty="0" smtClean="0"/>
          </a:p>
          <a:p>
            <a:endParaRPr lang="pt-BR" dirty="0" smtClean="0"/>
          </a:p>
          <a:p>
            <a:endParaRPr lang="pt-BR" dirty="0" smtClean="0"/>
          </a:p>
          <a:p>
            <a:endParaRPr lang="pt-BR" dirty="0"/>
          </a:p>
        </p:txBody>
      </p:sp>
      <p:sp>
        <p:nvSpPr>
          <p:cNvPr id="4" name="Espaço Reservado para Data 3"/>
          <p:cNvSpPr>
            <a:spLocks noGrp="1"/>
          </p:cNvSpPr>
          <p:nvPr>
            <p:ph type="dt" sz="half" idx="10"/>
          </p:nvPr>
        </p:nvSpPr>
        <p:spPr/>
        <p:txBody>
          <a:bodyPr/>
          <a:lstStyle/>
          <a:p>
            <a:fld id="{63161537-3098-4E6A-967B-58EC45550119}" type="datetime1">
              <a:rPr lang="pt-BR" smtClean="0"/>
              <a:t>27/11/19</a:t>
            </a:fld>
            <a:endParaRPr lang="en-US"/>
          </a:p>
        </p:txBody>
      </p:sp>
      <p:sp>
        <p:nvSpPr>
          <p:cNvPr id="5" name="Espaço Reservado para Rodapé 4"/>
          <p:cNvSpPr>
            <a:spLocks noGrp="1"/>
          </p:cNvSpPr>
          <p:nvPr>
            <p:ph type="ftr" sz="quarter" idx="11"/>
          </p:nvPr>
        </p:nvSpPr>
        <p:spPr/>
        <p:txBody>
          <a:bodyPr/>
          <a:lstStyle/>
          <a:p>
            <a:r>
              <a:rPr lang="en-US" smtClean="0"/>
              <a:t>Esther Dweck</a:t>
            </a:r>
            <a:endParaRPr lang="en-US"/>
          </a:p>
        </p:txBody>
      </p:sp>
      <p:sp>
        <p:nvSpPr>
          <p:cNvPr id="6" name="Espaço Reservado para Número de Slide 5"/>
          <p:cNvSpPr>
            <a:spLocks noGrp="1"/>
          </p:cNvSpPr>
          <p:nvPr>
            <p:ph type="sldNum" sz="quarter" idx="12"/>
          </p:nvPr>
        </p:nvSpPr>
        <p:spPr/>
        <p:txBody>
          <a:bodyPr/>
          <a:lstStyle/>
          <a:p>
            <a:fld id="{E729977F-0734-DF4F-A459-D9D2581E7D6D}" type="slidenum">
              <a:rPr lang="en-US" smtClean="0"/>
              <a:t>7</a:t>
            </a:fld>
            <a:endParaRPr lang="en-US"/>
          </a:p>
        </p:txBody>
      </p:sp>
    </p:spTree>
    <p:extLst>
      <p:ext uri="{BB962C8B-B14F-4D97-AF65-F5344CB8AC3E}">
        <p14:creationId xmlns:p14="http://schemas.microsoft.com/office/powerpoint/2010/main" val="1035653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defRPr/>
            </a:pPr>
            <a:r>
              <a:rPr lang="pt-BR" dirty="0"/>
              <a:t>Lei de Wagner – Crescimento das Despesas Públicas</a:t>
            </a:r>
          </a:p>
        </p:txBody>
      </p:sp>
      <p:sp>
        <p:nvSpPr>
          <p:cNvPr id="4" name="Espaço Reservado para Conteúdo 3"/>
          <p:cNvSpPr>
            <a:spLocks noGrp="1"/>
          </p:cNvSpPr>
          <p:nvPr>
            <p:ph idx="1"/>
          </p:nvPr>
        </p:nvSpPr>
        <p:spPr/>
        <p:txBody>
          <a:bodyPr>
            <a:normAutofit fontScale="92500" lnSpcReduction="20000"/>
          </a:bodyPr>
          <a:lstStyle/>
          <a:p>
            <a:pPr marL="0" indent="0">
              <a:buNone/>
            </a:pPr>
            <a:r>
              <a:rPr lang="pt-BR" b="1" dirty="0" err="1"/>
              <a:t>Adolph</a:t>
            </a:r>
            <a:r>
              <a:rPr lang="pt-BR" b="1" dirty="0"/>
              <a:t> Wagner formulou as três seguintes regras ou leis</a:t>
            </a:r>
            <a:r>
              <a:rPr lang="pt-BR" dirty="0"/>
              <a:t>: </a:t>
            </a:r>
          </a:p>
          <a:p>
            <a:r>
              <a:rPr lang="pt-BR" dirty="0"/>
              <a:t>O nível dos gastos totais de um governo não pode ser determinado in abstrato. </a:t>
            </a:r>
          </a:p>
          <a:p>
            <a:r>
              <a:rPr lang="pt-BR" dirty="0"/>
              <a:t>O gasto do governo poderá ser maior, quer em termos absolutos, quer em termos de relação à renda nacional, à medida que os serviços públicos sejam maiores, à medida que sua contribuição para a produtividade geral da economia seja maior e, finalmente, à medida que sua renda como produtor (isto é, renda não tributária) seja maior. </a:t>
            </a:r>
          </a:p>
          <a:p>
            <a:r>
              <a:rPr lang="pt-BR" dirty="0"/>
              <a:t>“Law </a:t>
            </a:r>
            <a:r>
              <a:rPr lang="pt-BR" dirty="0" err="1"/>
              <a:t>of</a:t>
            </a:r>
            <a:r>
              <a:rPr lang="pt-BR" dirty="0"/>
              <a:t> </a:t>
            </a:r>
            <a:r>
              <a:rPr lang="pt-BR" dirty="0" err="1"/>
              <a:t>increasing</a:t>
            </a:r>
            <a:r>
              <a:rPr lang="pt-BR" dirty="0"/>
              <a:t> </a:t>
            </a:r>
            <a:r>
              <a:rPr lang="pt-BR" dirty="0" err="1"/>
              <a:t>expansion</a:t>
            </a:r>
            <a:r>
              <a:rPr lang="pt-BR" dirty="0"/>
              <a:t> </a:t>
            </a:r>
            <a:r>
              <a:rPr lang="pt-BR" dirty="0" err="1"/>
              <a:t>of</a:t>
            </a:r>
            <a:r>
              <a:rPr lang="pt-BR" dirty="0"/>
              <a:t> </a:t>
            </a:r>
            <a:r>
              <a:rPr lang="pt-BR" dirty="0" err="1"/>
              <a:t>public</a:t>
            </a:r>
            <a:r>
              <a:rPr lang="pt-BR" dirty="0"/>
              <a:t>, </a:t>
            </a:r>
            <a:r>
              <a:rPr lang="pt-BR" dirty="0" err="1"/>
              <a:t>and</a:t>
            </a:r>
            <a:r>
              <a:rPr lang="pt-BR" dirty="0"/>
              <a:t> </a:t>
            </a:r>
            <a:r>
              <a:rPr lang="pt-BR" dirty="0" err="1"/>
              <a:t>particularly</a:t>
            </a:r>
            <a:r>
              <a:rPr lang="pt-BR" dirty="0"/>
              <a:t> </a:t>
            </a:r>
            <a:r>
              <a:rPr lang="pt-BR" dirty="0" err="1"/>
              <a:t>state</a:t>
            </a:r>
            <a:r>
              <a:rPr lang="pt-BR" dirty="0"/>
              <a:t>, </a:t>
            </a:r>
            <a:r>
              <a:rPr lang="pt-BR" dirty="0" err="1" smtClean="0"/>
              <a:t>activities</a:t>
            </a:r>
            <a:r>
              <a:rPr lang="pt-BR" dirty="0"/>
              <a:t>” = “Law </a:t>
            </a:r>
            <a:r>
              <a:rPr lang="pt-BR" dirty="0" err="1"/>
              <a:t>of</a:t>
            </a:r>
            <a:r>
              <a:rPr lang="pt-BR" dirty="0"/>
              <a:t> </a:t>
            </a:r>
            <a:r>
              <a:rPr lang="pt-BR" dirty="0" err="1"/>
              <a:t>increasing</a:t>
            </a:r>
            <a:r>
              <a:rPr lang="pt-BR" dirty="0"/>
              <a:t> </a:t>
            </a:r>
            <a:r>
              <a:rPr lang="pt-BR" dirty="0" err="1"/>
              <a:t>expansion</a:t>
            </a:r>
            <a:r>
              <a:rPr lang="pt-BR" dirty="0"/>
              <a:t> </a:t>
            </a:r>
            <a:r>
              <a:rPr lang="pt-BR" dirty="0" err="1"/>
              <a:t>of</a:t>
            </a:r>
            <a:r>
              <a:rPr lang="pt-BR" dirty="0"/>
              <a:t> fiscal </a:t>
            </a:r>
            <a:r>
              <a:rPr lang="pt-BR" dirty="0" err="1"/>
              <a:t>requirements</a:t>
            </a:r>
            <a:r>
              <a:rPr lang="pt-BR" dirty="0"/>
              <a:t>” – Estas duas variáveis crescem, e, mais acentuadamente, aquelas relativas aos governos locais, quando a administração é descentralizada e os governos locais são bem organizados</a:t>
            </a:r>
          </a:p>
        </p:txBody>
      </p:sp>
      <p:sp>
        <p:nvSpPr>
          <p:cNvPr id="3" name="Espaço Reservado para Data 2"/>
          <p:cNvSpPr>
            <a:spLocks noGrp="1"/>
          </p:cNvSpPr>
          <p:nvPr>
            <p:ph type="dt" sz="half" idx="10"/>
          </p:nvPr>
        </p:nvSpPr>
        <p:spPr/>
        <p:txBody>
          <a:bodyPr/>
          <a:lstStyle/>
          <a:p>
            <a:fld id="{C296D618-34CD-4ACF-9D4C-411C4151A1A8}" type="datetime1">
              <a:rPr lang="pt-BR" smtClean="0"/>
              <a:t>27/11/19</a:t>
            </a:fld>
            <a:endParaRPr lang="en-US"/>
          </a:p>
        </p:txBody>
      </p:sp>
      <p:sp>
        <p:nvSpPr>
          <p:cNvPr id="5" name="Espaço Reservado para Rodapé 4"/>
          <p:cNvSpPr>
            <a:spLocks noGrp="1"/>
          </p:cNvSpPr>
          <p:nvPr>
            <p:ph type="ftr" sz="quarter" idx="11"/>
          </p:nvPr>
        </p:nvSpPr>
        <p:spPr/>
        <p:txBody>
          <a:bodyPr/>
          <a:lstStyle/>
          <a:p>
            <a:r>
              <a:rPr lang="en-US" smtClean="0"/>
              <a:t>Esther Dweck</a:t>
            </a:r>
            <a:endParaRPr lang="en-US"/>
          </a:p>
        </p:txBody>
      </p:sp>
      <p:sp>
        <p:nvSpPr>
          <p:cNvPr id="6" name="Espaço Reservado para Número de Slide 5"/>
          <p:cNvSpPr>
            <a:spLocks noGrp="1"/>
          </p:cNvSpPr>
          <p:nvPr>
            <p:ph type="sldNum" sz="quarter" idx="12"/>
          </p:nvPr>
        </p:nvSpPr>
        <p:spPr/>
        <p:txBody>
          <a:bodyPr/>
          <a:lstStyle/>
          <a:p>
            <a:fld id="{E729977F-0734-DF4F-A459-D9D2581E7D6D}" type="slidenum">
              <a:rPr lang="en-US" smtClean="0"/>
              <a:t>8</a:t>
            </a:fld>
            <a:endParaRPr lang="en-US"/>
          </a:p>
        </p:txBody>
      </p:sp>
    </p:spTree>
    <p:extLst>
      <p:ext uri="{BB962C8B-B14F-4D97-AF65-F5344CB8AC3E}">
        <p14:creationId xmlns:p14="http://schemas.microsoft.com/office/powerpoint/2010/main" val="1358572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Visão Macro do Setor público - </a:t>
            </a:r>
            <a:r>
              <a:rPr lang="en-US" dirty="0"/>
              <a:t>"Keynesian revolution"</a:t>
            </a:r>
            <a:r>
              <a:rPr lang="pt-BR" dirty="0" smtClean="0"/>
              <a:t> </a:t>
            </a:r>
            <a:endParaRPr lang="pt-BR" dirty="0"/>
          </a:p>
        </p:txBody>
      </p:sp>
      <p:sp>
        <p:nvSpPr>
          <p:cNvPr id="3" name="Espaço Reservado para Conteúdo 2"/>
          <p:cNvSpPr>
            <a:spLocks noGrp="1"/>
          </p:cNvSpPr>
          <p:nvPr>
            <p:ph idx="1"/>
          </p:nvPr>
        </p:nvSpPr>
        <p:spPr>
          <a:xfrm>
            <a:off x="127000" y="939800"/>
            <a:ext cx="8826500" cy="5410200"/>
          </a:xfrm>
        </p:spPr>
        <p:txBody>
          <a:bodyPr>
            <a:normAutofit fontScale="92500" lnSpcReduction="10000"/>
          </a:bodyPr>
          <a:lstStyle/>
          <a:p>
            <a:r>
              <a:rPr lang="en-US" dirty="0" err="1"/>
              <a:t>Até</a:t>
            </a:r>
            <a:r>
              <a:rPr lang="en-US" dirty="0"/>
              <a:t> a </a:t>
            </a:r>
            <a:r>
              <a:rPr lang="en-US" dirty="0" err="1"/>
              <a:t>década</a:t>
            </a:r>
            <a:r>
              <a:rPr lang="en-US" dirty="0"/>
              <a:t> de 1930, a </a:t>
            </a:r>
            <a:r>
              <a:rPr lang="en-US" dirty="0" err="1"/>
              <a:t>economia</a:t>
            </a:r>
            <a:r>
              <a:rPr lang="en-US" dirty="0"/>
              <a:t> fiscal, com </a:t>
            </a:r>
            <a:r>
              <a:rPr lang="en-US" dirty="0" err="1"/>
              <a:t>poucas</a:t>
            </a:r>
            <a:r>
              <a:rPr lang="en-US" dirty="0"/>
              <a:t> </a:t>
            </a:r>
            <a:r>
              <a:rPr lang="en-US" dirty="0" err="1"/>
              <a:t>exceções</a:t>
            </a:r>
            <a:r>
              <a:rPr lang="en-US" dirty="0"/>
              <a:t>, </a:t>
            </a:r>
            <a:r>
              <a:rPr lang="en-US" dirty="0" err="1"/>
              <a:t>tratava</a:t>
            </a:r>
            <a:r>
              <a:rPr lang="en-US" dirty="0"/>
              <a:t> dos </a:t>
            </a:r>
            <a:r>
              <a:rPr lang="en-US" dirty="0" err="1"/>
              <a:t>efeitos</a:t>
            </a:r>
            <a:r>
              <a:rPr lang="en-US" dirty="0"/>
              <a:t> da </a:t>
            </a:r>
            <a:r>
              <a:rPr lang="en-US" dirty="0" err="1"/>
              <a:t>política</a:t>
            </a:r>
            <a:r>
              <a:rPr lang="en-US" dirty="0"/>
              <a:t> </a:t>
            </a:r>
            <a:r>
              <a:rPr lang="en-US" dirty="0" err="1"/>
              <a:t>orçamentária</a:t>
            </a:r>
            <a:r>
              <a:rPr lang="en-US" dirty="0"/>
              <a:t> </a:t>
            </a:r>
            <a:r>
              <a:rPr lang="en-US" dirty="0" err="1"/>
              <a:t>sobre</a:t>
            </a:r>
            <a:r>
              <a:rPr lang="en-US" dirty="0"/>
              <a:t> </a:t>
            </a:r>
            <a:r>
              <a:rPr lang="en-US" dirty="0" err="1"/>
              <a:t>usos</a:t>
            </a:r>
            <a:r>
              <a:rPr lang="en-US" dirty="0"/>
              <a:t> </a:t>
            </a:r>
            <a:r>
              <a:rPr lang="en-US" dirty="0" err="1"/>
              <a:t>alternativos</a:t>
            </a:r>
            <a:r>
              <a:rPr lang="en-US" dirty="0"/>
              <a:t> de </a:t>
            </a:r>
            <a:r>
              <a:rPr lang="en-US" dirty="0" err="1"/>
              <a:t>recursos</a:t>
            </a:r>
            <a:r>
              <a:rPr lang="en-US" dirty="0"/>
              <a:t> e </a:t>
            </a:r>
            <a:r>
              <a:rPr lang="en-US" dirty="0" err="1"/>
              <a:t>distribuição</a:t>
            </a:r>
            <a:r>
              <a:rPr lang="en-US" dirty="0"/>
              <a:t> de </a:t>
            </a:r>
            <a:r>
              <a:rPr lang="en-US" dirty="0" err="1"/>
              <a:t>renda</a:t>
            </a:r>
            <a:r>
              <a:rPr lang="en-US" dirty="0"/>
              <a:t>.</a:t>
            </a:r>
          </a:p>
          <a:p>
            <a:r>
              <a:rPr lang="en-US" dirty="0"/>
              <a:t>A </a:t>
            </a:r>
            <a:r>
              <a:rPr lang="en-US" dirty="0" err="1"/>
              <a:t>análise</a:t>
            </a:r>
            <a:r>
              <a:rPr lang="en-US" dirty="0"/>
              <a:t> </a:t>
            </a:r>
            <a:r>
              <a:rPr lang="en-US" dirty="0" err="1"/>
              <a:t>foi</a:t>
            </a:r>
            <a:r>
              <a:rPr lang="en-US" dirty="0"/>
              <a:t> </a:t>
            </a:r>
            <a:r>
              <a:rPr lang="en-US" dirty="0" err="1"/>
              <a:t>conduzida</a:t>
            </a:r>
            <a:r>
              <a:rPr lang="en-US" dirty="0"/>
              <a:t> no </a:t>
            </a:r>
            <a:r>
              <a:rPr lang="en-US" dirty="0" err="1"/>
              <a:t>contexto</a:t>
            </a:r>
            <a:r>
              <a:rPr lang="en-US" dirty="0"/>
              <a:t> de </a:t>
            </a:r>
            <a:r>
              <a:rPr lang="en-US" dirty="0" err="1"/>
              <a:t>uma</a:t>
            </a:r>
            <a:r>
              <a:rPr lang="en-US" dirty="0"/>
              <a:t> </a:t>
            </a:r>
            <a:r>
              <a:rPr lang="en-US" dirty="0" err="1"/>
              <a:t>economia</a:t>
            </a:r>
            <a:r>
              <a:rPr lang="en-US" dirty="0"/>
              <a:t> de </a:t>
            </a:r>
            <a:r>
              <a:rPr lang="en-US" dirty="0" err="1"/>
              <a:t>pleno</a:t>
            </a:r>
            <a:r>
              <a:rPr lang="en-US" dirty="0"/>
              <a:t> </a:t>
            </a:r>
            <a:r>
              <a:rPr lang="en-US" dirty="0" err="1"/>
              <a:t>emprego</a:t>
            </a:r>
            <a:endParaRPr lang="en-US" dirty="0"/>
          </a:p>
          <a:p>
            <a:r>
              <a:rPr lang="en-US" dirty="0"/>
              <a:t>com a "</a:t>
            </a:r>
            <a:r>
              <a:rPr lang="en-US" dirty="0" err="1"/>
              <a:t>revolução</a:t>
            </a:r>
            <a:r>
              <a:rPr lang="en-US" dirty="0"/>
              <a:t> </a:t>
            </a:r>
            <a:r>
              <a:rPr lang="en-US" dirty="0" err="1"/>
              <a:t>keynesiana</a:t>
            </a:r>
            <a:r>
              <a:rPr lang="en-US" dirty="0"/>
              <a:t>" da </a:t>
            </a:r>
            <a:r>
              <a:rPr lang="en-US" dirty="0" err="1"/>
              <a:t>década</a:t>
            </a:r>
            <a:r>
              <a:rPr lang="en-US" dirty="0"/>
              <a:t> de 1930, a </a:t>
            </a:r>
            <a:r>
              <a:rPr lang="en-US" dirty="0" err="1"/>
              <a:t>demanda</a:t>
            </a:r>
            <a:r>
              <a:rPr lang="en-US" dirty="0"/>
              <a:t> </a:t>
            </a:r>
            <a:r>
              <a:rPr lang="en-US" dirty="0" err="1"/>
              <a:t>agregada</a:t>
            </a:r>
            <a:r>
              <a:rPr lang="en-US" dirty="0"/>
              <a:t> </a:t>
            </a:r>
            <a:r>
              <a:rPr lang="en-US" dirty="0" err="1"/>
              <a:t>tornou</a:t>
            </a:r>
            <a:r>
              <a:rPr lang="en-US" dirty="0"/>
              <a:t>-se um </a:t>
            </a:r>
            <a:r>
              <a:rPr lang="en-US" dirty="0" err="1"/>
              <a:t>fator</a:t>
            </a:r>
            <a:r>
              <a:rPr lang="en-US" dirty="0"/>
              <a:t> </a:t>
            </a:r>
            <a:r>
              <a:rPr lang="en-US" dirty="0" err="1"/>
              <a:t>importante</a:t>
            </a:r>
            <a:r>
              <a:rPr lang="en-US" dirty="0"/>
              <a:t> </a:t>
            </a:r>
            <a:r>
              <a:rPr lang="en-US" dirty="0" err="1"/>
              <a:t>na</a:t>
            </a:r>
            <a:r>
              <a:rPr lang="en-US" dirty="0"/>
              <a:t> </a:t>
            </a:r>
            <a:r>
              <a:rPr lang="en-US" dirty="0" err="1"/>
              <a:t>determinação</a:t>
            </a:r>
            <a:r>
              <a:rPr lang="en-US" dirty="0"/>
              <a:t> do </a:t>
            </a:r>
            <a:r>
              <a:rPr lang="en-US" dirty="0" err="1"/>
              <a:t>nível</a:t>
            </a:r>
            <a:r>
              <a:rPr lang="en-US" dirty="0"/>
              <a:t> de </a:t>
            </a:r>
            <a:r>
              <a:rPr lang="en-US" dirty="0" err="1"/>
              <a:t>emprego</a:t>
            </a:r>
            <a:endParaRPr lang="en-US" dirty="0"/>
          </a:p>
          <a:p>
            <a:r>
              <a:rPr lang="en-US" dirty="0" err="1"/>
              <a:t>política</a:t>
            </a:r>
            <a:r>
              <a:rPr lang="en-US" dirty="0"/>
              <a:t> </a:t>
            </a:r>
            <a:r>
              <a:rPr lang="en-US" dirty="0" err="1"/>
              <a:t>orçamentária</a:t>
            </a:r>
            <a:r>
              <a:rPr lang="en-US" dirty="0"/>
              <a:t> </a:t>
            </a:r>
            <a:r>
              <a:rPr lang="en-US" dirty="0" err="1"/>
              <a:t>ganhou</a:t>
            </a:r>
            <a:r>
              <a:rPr lang="en-US" dirty="0"/>
              <a:t> um novo e </a:t>
            </a:r>
            <a:r>
              <a:rPr lang="en-US" dirty="0" err="1"/>
              <a:t>estratégico</a:t>
            </a:r>
            <a:r>
              <a:rPr lang="en-US" dirty="0"/>
              <a:t> </a:t>
            </a:r>
            <a:r>
              <a:rPr lang="en-US" dirty="0" err="1"/>
              <a:t>papel</a:t>
            </a:r>
            <a:r>
              <a:rPr lang="en-US" dirty="0"/>
              <a:t>:</a:t>
            </a:r>
          </a:p>
          <a:p>
            <a:pPr lvl="1"/>
            <a:r>
              <a:rPr lang="en-US" dirty="0" err="1"/>
              <a:t>função</a:t>
            </a:r>
            <a:r>
              <a:rPr lang="en-US" dirty="0"/>
              <a:t> de </a:t>
            </a:r>
            <a:r>
              <a:rPr lang="en-US" dirty="0" err="1"/>
              <a:t>estabilização</a:t>
            </a:r>
            <a:r>
              <a:rPr lang="en-US" dirty="0"/>
              <a:t> </a:t>
            </a:r>
            <a:r>
              <a:rPr lang="en-US" dirty="0" err="1"/>
              <a:t>foi</a:t>
            </a:r>
            <a:r>
              <a:rPr lang="en-US" dirty="0"/>
              <a:t> </a:t>
            </a:r>
            <a:r>
              <a:rPr lang="en-US" dirty="0" err="1"/>
              <a:t>adicionada</a:t>
            </a:r>
            <a:r>
              <a:rPr lang="en-US" dirty="0"/>
              <a:t> </a:t>
            </a:r>
            <a:r>
              <a:rPr lang="en-US" dirty="0" err="1"/>
              <a:t>aos</a:t>
            </a:r>
            <a:r>
              <a:rPr lang="en-US" dirty="0"/>
              <a:t> </a:t>
            </a:r>
            <a:r>
              <a:rPr lang="en-US" dirty="0" err="1"/>
              <a:t>aspectos</a:t>
            </a:r>
            <a:r>
              <a:rPr lang="en-US" dirty="0"/>
              <a:t> </a:t>
            </a:r>
            <a:r>
              <a:rPr lang="en-US" dirty="0" err="1"/>
              <a:t>mais</a:t>
            </a:r>
            <a:r>
              <a:rPr lang="en-US" dirty="0"/>
              <a:t> </a:t>
            </a:r>
            <a:r>
              <a:rPr lang="en-US" dirty="0" err="1"/>
              <a:t>tradicionais</a:t>
            </a:r>
            <a:r>
              <a:rPr lang="en-US" dirty="0"/>
              <a:t> da </a:t>
            </a:r>
            <a:r>
              <a:rPr lang="en-US" dirty="0" err="1"/>
              <a:t>política</a:t>
            </a:r>
            <a:r>
              <a:rPr lang="en-US" dirty="0"/>
              <a:t> </a:t>
            </a:r>
            <a:r>
              <a:rPr lang="en-US" dirty="0" err="1"/>
              <a:t>orçamentária</a:t>
            </a:r>
            <a:endParaRPr lang="en-US" dirty="0"/>
          </a:p>
          <a:p>
            <a:pPr lvl="1"/>
            <a:r>
              <a:rPr lang="en-US" dirty="0" err="1"/>
              <a:t>política</a:t>
            </a:r>
            <a:r>
              <a:rPr lang="en-US" dirty="0"/>
              <a:t> fiscal </a:t>
            </a:r>
            <a:r>
              <a:rPr lang="en-US" dirty="0" err="1"/>
              <a:t>mudou</a:t>
            </a:r>
            <a:r>
              <a:rPr lang="en-US" dirty="0"/>
              <a:t>-se </a:t>
            </a:r>
            <a:r>
              <a:rPr lang="en-US" dirty="0" err="1"/>
              <a:t>para</a:t>
            </a:r>
            <a:r>
              <a:rPr lang="en-US" dirty="0"/>
              <a:t> o </a:t>
            </a:r>
            <a:r>
              <a:rPr lang="en-US" dirty="0" err="1"/>
              <a:t>centro</a:t>
            </a:r>
            <a:r>
              <a:rPr lang="en-US" dirty="0"/>
              <a:t> da </a:t>
            </a:r>
            <a:r>
              <a:rPr lang="en-US" dirty="0" err="1"/>
              <a:t>macroeconomia</a:t>
            </a:r>
            <a:endParaRPr lang="en-US" dirty="0"/>
          </a:p>
          <a:p>
            <a:pPr lvl="1"/>
            <a:r>
              <a:rPr lang="en-US" dirty="0" err="1"/>
              <a:t>literatura</a:t>
            </a:r>
            <a:r>
              <a:rPr lang="en-US" dirty="0"/>
              <a:t> das </a:t>
            </a:r>
            <a:r>
              <a:rPr lang="en-US" dirty="0" err="1"/>
              <a:t>décadas</a:t>
            </a:r>
            <a:r>
              <a:rPr lang="en-US" dirty="0"/>
              <a:t> de 1930 e 1940 </a:t>
            </a:r>
            <a:r>
              <a:rPr lang="en-US" dirty="0" err="1"/>
              <a:t>foi</a:t>
            </a:r>
            <a:r>
              <a:rPr lang="en-US" dirty="0"/>
              <a:t> </a:t>
            </a:r>
            <a:r>
              <a:rPr lang="en-US" dirty="0" err="1"/>
              <a:t>direcionada</a:t>
            </a:r>
            <a:r>
              <a:rPr lang="en-US" dirty="0"/>
              <a:t> </a:t>
            </a:r>
            <a:r>
              <a:rPr lang="en-US" dirty="0" err="1"/>
              <a:t>à</a:t>
            </a:r>
            <a:r>
              <a:rPr lang="en-US" dirty="0"/>
              <a:t> </a:t>
            </a:r>
            <a:r>
              <a:rPr lang="en-US" dirty="0" err="1"/>
              <a:t>exploração</a:t>
            </a:r>
            <a:r>
              <a:rPr lang="en-US" dirty="0"/>
              <a:t> </a:t>
            </a:r>
            <a:r>
              <a:rPr lang="en-US" dirty="0" err="1"/>
              <a:t>dessa</a:t>
            </a:r>
            <a:r>
              <a:rPr lang="en-US" dirty="0"/>
              <a:t> nova </a:t>
            </a:r>
            <a:r>
              <a:rPr lang="en-US" dirty="0" err="1"/>
              <a:t>dimensão</a:t>
            </a:r>
            <a:endParaRPr lang="pt-BR" dirty="0"/>
          </a:p>
        </p:txBody>
      </p:sp>
      <p:sp>
        <p:nvSpPr>
          <p:cNvPr id="4" name="Espaço Reservado para Data 3"/>
          <p:cNvSpPr>
            <a:spLocks noGrp="1"/>
          </p:cNvSpPr>
          <p:nvPr>
            <p:ph type="dt" sz="half" idx="10"/>
          </p:nvPr>
        </p:nvSpPr>
        <p:spPr/>
        <p:txBody>
          <a:bodyPr/>
          <a:lstStyle/>
          <a:p>
            <a:fld id="{041F711E-5993-46F6-878B-E8013E300BB7}" type="datetime1">
              <a:rPr lang="pt-BR" smtClean="0"/>
              <a:t>27/11/19</a:t>
            </a:fld>
            <a:endParaRPr lang="en-US"/>
          </a:p>
        </p:txBody>
      </p:sp>
      <p:sp>
        <p:nvSpPr>
          <p:cNvPr id="5" name="Espaço Reservado para Rodapé 4"/>
          <p:cNvSpPr>
            <a:spLocks noGrp="1"/>
          </p:cNvSpPr>
          <p:nvPr>
            <p:ph type="ftr" sz="quarter" idx="11"/>
          </p:nvPr>
        </p:nvSpPr>
        <p:spPr/>
        <p:txBody>
          <a:bodyPr/>
          <a:lstStyle/>
          <a:p>
            <a:r>
              <a:rPr lang="en-US" smtClean="0"/>
              <a:t>Esther Dweck</a:t>
            </a:r>
            <a:endParaRPr lang="en-US"/>
          </a:p>
        </p:txBody>
      </p:sp>
      <p:sp>
        <p:nvSpPr>
          <p:cNvPr id="6" name="Espaço Reservado para Número de Slide 5"/>
          <p:cNvSpPr>
            <a:spLocks noGrp="1"/>
          </p:cNvSpPr>
          <p:nvPr>
            <p:ph type="sldNum" sz="quarter" idx="12"/>
          </p:nvPr>
        </p:nvSpPr>
        <p:spPr/>
        <p:txBody>
          <a:bodyPr/>
          <a:lstStyle/>
          <a:p>
            <a:fld id="{E729977F-0734-DF4F-A459-D9D2581E7D6D}" type="slidenum">
              <a:rPr lang="en-US" smtClean="0"/>
              <a:t>9</a:t>
            </a:fld>
            <a:endParaRPr lang="en-US"/>
          </a:p>
        </p:txBody>
      </p:sp>
    </p:spTree>
    <p:extLst>
      <p:ext uri="{BB962C8B-B14F-4D97-AF65-F5344CB8AC3E}">
        <p14:creationId xmlns:p14="http://schemas.microsoft.com/office/powerpoint/2010/main" val="3406062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897</TotalTime>
  <Words>5313</Words>
  <Application>Microsoft Macintosh PowerPoint</Application>
  <PresentationFormat>On-screen Show (4:3)</PresentationFormat>
  <Paragraphs>602</Paragraphs>
  <Slides>68</Slides>
  <Notes>16</Notes>
  <HiddenSlides>18</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 Finanças Públicas e Desenvolvimento</vt:lpstr>
      <vt:lpstr>Finanças Públicas e Desenvolvimento</vt:lpstr>
      <vt:lpstr>Finanças Públicas e Desenvolvimento</vt:lpstr>
      <vt:lpstr>Finanças Públicas e Desenvolvimento</vt:lpstr>
      <vt:lpstr>Instrumentos de Ação do Setor Público</vt:lpstr>
      <vt:lpstr>Liberalismo Clássico - Smith </vt:lpstr>
      <vt:lpstr>Liberalismo Clássico - Smith</vt:lpstr>
      <vt:lpstr>Lei de Wagner – Crescimento das Despesas Públicas</vt:lpstr>
      <vt:lpstr>Visão Macro do Setor público - "Keynesian revolution" </vt:lpstr>
      <vt:lpstr>Lei de Wagner</vt:lpstr>
      <vt:lpstr>Lei de Wagner</vt:lpstr>
      <vt:lpstr>Do Keynesianismo às Falhas de Mercado</vt:lpstr>
      <vt:lpstr>Mudança no papel da Política Fiscal </vt:lpstr>
      <vt:lpstr>Décadas de 1980- Sustentabilidade da dívida</vt:lpstr>
      <vt:lpstr>Reformas Orçamentárias</vt:lpstr>
      <vt:lpstr>O Cenário Brasileiro</vt:lpstr>
      <vt:lpstr>Conflito pós-2008 na macro mainstream</vt:lpstr>
      <vt:lpstr>A recuperação mais lenta de uma crise</vt:lpstr>
      <vt:lpstr>Desigualdade Crescente</vt:lpstr>
      <vt:lpstr>Aumento da desigualdade</vt:lpstr>
      <vt:lpstr>Desindustrialização Acelerada</vt:lpstr>
      <vt:lpstr>Redução da desigualdade da renda domiciliar per capita - Brasil</vt:lpstr>
      <vt:lpstr>Gasto social progressivo e uma tributação regressiva</vt:lpstr>
      <vt:lpstr>Política Fiscal – Visão mais Keynesiana</vt:lpstr>
      <vt:lpstr>Estratégia de Desenvolvimento</vt:lpstr>
      <vt:lpstr>Instrumentos de Desenvolvimento Inclusivo e Soberano</vt:lpstr>
      <vt:lpstr>Estratégia de Desenvolvimento</vt:lpstr>
      <vt:lpstr>“Made in China 2025” (MIC2025) </vt:lpstr>
      <vt:lpstr>Estado Empreendedor</vt:lpstr>
      <vt:lpstr>Estado Empreendedor</vt:lpstr>
      <vt:lpstr>Cenário Internacional</vt:lpstr>
      <vt:lpstr>Brasil é o país que mais transfere renda por meio da política fiscal na América Latina</vt:lpstr>
      <vt:lpstr>Mudança estrutural com igualdade - A proposta da Trilogia - CEPAL</vt:lpstr>
      <vt:lpstr>Teoria e política macro após a crise</vt:lpstr>
      <vt:lpstr> Finanças Públicas e Desenvolvimento</vt:lpstr>
      <vt:lpstr>Finanças Públicas e Desenvolvimento</vt:lpstr>
      <vt:lpstr>Doutrina da Contração Fiscal Expansionista</vt:lpstr>
      <vt:lpstr>Princípios básicos das regras fiscais de 2ª geração</vt:lpstr>
      <vt:lpstr>Conteúdo Local</vt:lpstr>
      <vt:lpstr>Brasil em Comparação com outros países ainda é muito desigual</vt:lpstr>
      <vt:lpstr>Desigualdade de Riqueza</vt:lpstr>
      <vt:lpstr>Estratégia de Desenvolvimento</vt:lpstr>
      <vt:lpstr>Expectativas em queda</vt:lpstr>
      <vt:lpstr>Possíveis restrições externas ao Brasil</vt:lpstr>
      <vt:lpstr>Divisão Internacional</vt:lpstr>
      <vt:lpstr>Por que indústria é tão importante?</vt:lpstr>
      <vt:lpstr>“Escola da Dependência” e Interesses Nacionais</vt:lpstr>
      <vt:lpstr>Padrão de desenvolvimento recente</vt:lpstr>
      <vt:lpstr>Linhas gerais para um projeto de desenvolvimento social</vt:lpstr>
      <vt:lpstr>Linhas gerais para um projeto de desenvolvimento social</vt:lpstr>
      <vt:lpstr>Linhas gerais para um projeto de desenvolvimento social</vt:lpstr>
      <vt:lpstr>Modelo puxado pela demanda doméstica</vt:lpstr>
      <vt:lpstr>Políticas para estrutura produtiva a partir de “missões” </vt:lpstr>
      <vt:lpstr>Políticas para estrutura produtiva a partir de “missões” </vt:lpstr>
      <vt:lpstr>Políticas para estrutura produtiva</vt:lpstr>
      <vt:lpstr>Linhas gerais para um projeto de desenvolvimento social</vt:lpstr>
      <vt:lpstr>Bancos Públicos  Papel importante em alguns segmentos – rural e habitacional</vt:lpstr>
      <vt:lpstr>Agenda proposta pelo Governo</vt:lpstr>
      <vt:lpstr>A “corrida para fundo”, com piora da sustentabilidade fiscal</vt:lpstr>
      <vt:lpstr>Como resolver os dilemas e sair dos Impasses?</vt:lpstr>
      <vt:lpstr>Política Macro para o Desenvolvimento</vt:lpstr>
      <vt:lpstr>Avanços institucionais na governança e na capacidade de gestão das Políticas Públicas</vt:lpstr>
      <vt:lpstr>Tratado de Methuen</vt:lpstr>
      <vt:lpstr>Tratado de Methuen</vt:lpstr>
      <vt:lpstr>Tratado de Methuen</vt:lpstr>
      <vt:lpstr>Tratado de Methuen</vt:lpstr>
      <vt:lpstr>Tratado de Methuen</vt:lpstr>
      <vt:lpstr>Tratado de Methuen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distributional impact of self-defeating fiscal adjustments and the need for a new fiscal regime: the case of Brazil</dc:title>
  <dc:creator>Esther Dweck</dc:creator>
  <cp:lastModifiedBy>Esther Dweck</cp:lastModifiedBy>
  <cp:revision>89</cp:revision>
  <dcterms:created xsi:type="dcterms:W3CDTF">2018-03-02T21:15:04Z</dcterms:created>
  <dcterms:modified xsi:type="dcterms:W3CDTF">2019-11-27T17:41:38Z</dcterms:modified>
</cp:coreProperties>
</file>