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3" r:id="rId4"/>
  </p:sldMasterIdLst>
  <p:notesMasterIdLst>
    <p:notesMasterId r:id="rId37"/>
  </p:notesMasterIdLst>
  <p:handoutMasterIdLst>
    <p:handoutMasterId r:id="rId38"/>
  </p:handoutMasterIdLst>
  <p:sldIdLst>
    <p:sldId id="641" r:id="rId5"/>
    <p:sldId id="655" r:id="rId6"/>
    <p:sldId id="650" r:id="rId7"/>
    <p:sldId id="654" r:id="rId8"/>
    <p:sldId id="660" r:id="rId9"/>
    <p:sldId id="658" r:id="rId10"/>
    <p:sldId id="708" r:id="rId11"/>
    <p:sldId id="709" r:id="rId12"/>
    <p:sldId id="659" r:id="rId13"/>
    <p:sldId id="705" r:id="rId14"/>
    <p:sldId id="706" r:id="rId15"/>
    <p:sldId id="704" r:id="rId16"/>
    <p:sldId id="661" r:id="rId17"/>
    <p:sldId id="663" r:id="rId18"/>
    <p:sldId id="702" r:id="rId19"/>
    <p:sldId id="703" r:id="rId20"/>
    <p:sldId id="696" r:id="rId21"/>
    <p:sldId id="677" r:id="rId22"/>
    <p:sldId id="679" r:id="rId23"/>
    <p:sldId id="681" r:id="rId24"/>
    <p:sldId id="707" r:id="rId25"/>
    <p:sldId id="684" r:id="rId26"/>
    <p:sldId id="675" r:id="rId27"/>
    <p:sldId id="712" r:id="rId28"/>
    <p:sldId id="711" r:id="rId29"/>
    <p:sldId id="710" r:id="rId30"/>
    <p:sldId id="713" r:id="rId31"/>
    <p:sldId id="699" r:id="rId32"/>
    <p:sldId id="697" r:id="rId33"/>
    <p:sldId id="695" r:id="rId34"/>
    <p:sldId id="666" r:id="rId35"/>
    <p:sldId id="701" r:id="rId36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Terra Siebra de Sousa" initials="ITSdS" lastIdx="2" clrIdx="0">
    <p:extLst>
      <p:ext uri="{19B8F6BF-5375-455C-9EA6-DF929625EA0E}">
        <p15:presenceInfo xmlns:p15="http://schemas.microsoft.com/office/powerpoint/2012/main" userId="S::isabel.sousa@tesouro.gov.br::604ae88c-755e-49fa-a9fe-03f008113f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A"/>
    <a:srgbClr val="44546A"/>
    <a:srgbClr val="595959"/>
    <a:srgbClr val="1F3C8F"/>
    <a:srgbClr val="843C0C"/>
    <a:srgbClr val="7F8A99"/>
    <a:srgbClr val="005275"/>
    <a:srgbClr val="CE7318"/>
    <a:srgbClr val="E48F12"/>
    <a:srgbClr val="E4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554" autoAdjust="0"/>
  </p:normalViewPr>
  <p:slideViewPr>
    <p:cSldViewPr>
      <p:cViewPr varScale="1">
        <p:scale>
          <a:sx n="87" d="100"/>
          <a:sy n="87" d="100"/>
        </p:scale>
        <p:origin x="288" y="96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696" y="-12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2209957907714"/>
          <c:y val="9.3314962837236212E-2"/>
          <c:w val="0.39162507918129419"/>
          <c:h val="0.7833232363769905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 w="63500"/>
          </c:spPr>
          <c:dPt>
            <c:idx val="0"/>
            <c:bubble3D val="0"/>
            <c:spPr>
              <a:solidFill>
                <a:schemeClr val="accent6"/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8-4199-ACA6-E7F7FB5198B5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8-4199-ACA6-E7F7FB5198B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8-4199-ACA6-E7F7FB5198B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8-4199-ACA6-E7F7FB5198B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C8-4199-ACA6-E7F7FB5198B5}"/>
              </c:ext>
            </c:extLst>
          </c:dPt>
          <c:dPt>
            <c:idx val="5"/>
            <c:bubble3D val="0"/>
            <c:spPr>
              <a:solidFill>
                <a:schemeClr val="accent5">
                  <a:lumMod val="50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C8-4199-ACA6-E7F7FB5198B5}"/>
              </c:ext>
            </c:extLst>
          </c:dPt>
          <c:dLbls>
            <c:dLbl>
              <c:idx val="0"/>
              <c:layout>
                <c:manualLayout>
                  <c:x val="0.17961533759240297"/>
                  <c:y val="-0.21708030105119122"/>
                </c:manualLayout>
              </c:layout>
              <c:tx>
                <c:rich>
                  <a:bodyPr/>
                  <a:lstStyle/>
                  <a:p>
                    <a:fld id="{E3013C98-2EDE-4540-93F9-2EA4D1B3043E}" type="CATEGORYNAME">
                      <a:rPr lang="pt-BR" sz="2000" smtClean="0"/>
                      <a:pPr/>
                      <a:t>[NOME DA CATEGORIA]</a:t>
                    </a:fld>
                    <a:r>
                      <a:rPr lang="pt-BR" sz="2000" baseline="0" dirty="0"/>
                      <a:t> </a:t>
                    </a:r>
                  </a:p>
                  <a:p>
                    <a:endParaRPr lang="pt-BR" sz="2000" baseline="0" dirty="0"/>
                  </a:p>
                  <a:p>
                    <a:fld id="{F3EB7AE5-F0D8-4983-8F1C-C7CED87F2F95}" type="VALUE">
                      <a:rPr lang="pt-BR" sz="2000" baseline="0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C8-4199-ACA6-E7F7FB5198B5}"/>
                </c:ext>
              </c:extLst>
            </c:dLbl>
            <c:dLbl>
              <c:idx val="1"/>
              <c:layout>
                <c:manualLayout>
                  <c:x val="-0.14768479646733212"/>
                  <c:y val="0.157989759896934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C8C671-1345-415D-B6F1-36D86F8C20E5}" type="CATEGORYNAME">
                      <a:rPr lang="pt-BR" sz="200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endParaRPr lang="pt-BR" sz="20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fld id="{5DDE8EF3-DD1F-4823-B035-045E7B0E06AD}" type="VALUE">
                      <a:rPr lang="pt-BR" sz="200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9851609888298"/>
                      <c:h val="0.34726185029068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C8-4199-ACA6-E7F7FB5198B5}"/>
                </c:ext>
              </c:extLst>
            </c:dLbl>
            <c:dLbl>
              <c:idx val="2"/>
              <c:layout>
                <c:manualLayout>
                  <c:x val="-1.2978277381392065E-3"/>
                  <c:y val="4.98854400185409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>
                        <a:solidFill>
                          <a:srgbClr val="0070C0"/>
                        </a:solidFill>
                      </a:rPr>
                      <a:t> </a:t>
                    </a:r>
                    <a:fld id="{37C3F59D-3442-4A38-8784-1BBAF740963F}" type="VALUE">
                      <a:rPr lang="en-US" sz="1800" baseline="0">
                        <a:solidFill>
                          <a:srgbClr val="0070C0"/>
                        </a:solidFill>
                      </a:rPr>
                      <a:pPr>
                        <a:defRPr sz="1800" b="1">
                          <a:solidFill>
                            <a:srgbClr val="0070C0"/>
                          </a:solidFill>
                        </a:defRPr>
                      </a:pPr>
                      <a:t>[VALOR]</a:t>
                    </a:fld>
                    <a:endParaRPr lang="en-US" sz="1800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663531790304503E-2"/>
                      <c:h val="0.102108943176715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C8-4199-ACA6-E7F7FB5198B5}"/>
                </c:ext>
              </c:extLst>
            </c:dLbl>
            <c:dLbl>
              <c:idx val="3"/>
              <c:layout>
                <c:manualLayout>
                  <c:x val="9.8762024161422983E-3"/>
                  <c:y val="-0.13173119772055886"/>
                </c:manualLayout>
              </c:layout>
              <c:tx>
                <c:rich>
                  <a:bodyPr rot="0" spcFirstLastPara="1" vertOverflow="ellipsis" vert="horz" wrap="square" lIns="38100" tIns="0" rIns="38100" bIns="0" anchor="ctr" anchorCtr="0">
                    <a:no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sz="18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fld id="{EBA221D0-C423-4282-8C50-A6E5408B3B64}" type="CELLREF">
                      <a:rPr lang="pt-BR" sz="1800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 algn="l">
                        <a:defRPr sz="1800" b="1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[CELLREF]</a:t>
                    </a:fld>
                    <a:endParaRPr lang="pt-BR" sz="1800" baseline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0" anchor="ctr" anchorCtr="0">
                  <a:noAutofit/>
                </a:bodyPr>
                <a:lstStyle/>
                <a:p>
                  <a:pPr algn="l"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6323372358476"/>
                      <c:h val="0.11126368734029127"/>
                    </c:manualLayout>
                  </c15:layout>
                  <c15:dlblFieldTable>
                    <c15:dlblFTEntry>
                      <c15:txfldGUID>{EBA221D0-C423-4282-8C50-A6E5408B3B64}</c15:txfldGUID>
                      <c15:f>Plan1!$A$4</c15:f>
                      <c15:dlblFieldTableCache>
                        <c:ptCount val="1"/>
                        <c:pt idx="0">
                          <c:v>Com recursos do Resultado Positivo do BACEN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34C8-4199-ACA6-E7F7FB5198B5}"/>
                </c:ext>
              </c:extLst>
            </c:dLbl>
            <c:dLbl>
              <c:idx val="4"/>
              <c:layout>
                <c:manualLayout>
                  <c:x val="5.1814279342658415E-3"/>
                  <c:y val="1.25713496946629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F4A522-D18C-4BEB-96EF-7611C857F27A}" type="CATEGORYNAME">
                      <a:rPr lang="en-US" sz="2000" smtClean="0">
                        <a:solidFill>
                          <a:srgbClr val="C00000"/>
                        </a:solidFill>
                      </a:rPr>
                      <a:pPr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t>[NOME DA CATEGORIA]</a:t>
                    </a:fld>
                    <a:r>
                      <a:rPr lang="en-US" sz="2000" dirty="0">
                        <a:solidFill>
                          <a:srgbClr val="C00000"/>
                        </a:solidFill>
                      </a:rPr>
                      <a:t>;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4C8-4199-ACA6-E7F7FB5198B5}"/>
                </c:ext>
              </c:extLst>
            </c:dLbl>
            <c:dLbl>
              <c:idx val="5"/>
              <c:layout>
                <c:manualLayout>
                  <c:x val="-0.22182775347492464"/>
                  <c:y val="2.96133078736662E-2"/>
                </c:manualLayout>
              </c:layout>
              <c:tx>
                <c:rich>
                  <a:bodyPr/>
                  <a:lstStyle/>
                  <a:p>
                    <a:r>
                      <a:rPr lang="pt-BR" baseline="0" dirty="0"/>
                      <a:t>Juros e Amortizações da Dívida</a:t>
                    </a:r>
                  </a:p>
                  <a:p>
                    <a:endParaRPr lang="pt-BR" baseline="0" dirty="0"/>
                  </a:p>
                  <a:p>
                    <a:r>
                      <a:rPr lang="pt-BR" baseline="0" dirty="0"/>
                      <a:t> </a:t>
                    </a:r>
                    <a:fld id="{D5FC495F-A027-4BC3-BE40-81EB01BA3E7A}" type="VALUE">
                      <a:rPr lang="pt-BR" sz="3600" baseline="0" dirty="0"/>
                      <a:pPr/>
                      <a:t>[VALOR]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4C8-4199-ACA6-E7F7FB5198B5}"/>
                </c:ext>
              </c:extLst>
            </c:dLbl>
            <c:dLbl>
              <c:idx val="6"/>
              <c:layout>
                <c:manualLayout>
                  <c:x val="-0.19303321850393701"/>
                  <c:y val="-5.925627096110538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C8-4199-ACA6-E7F7FB519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3"/>
                <c:pt idx="0">
                  <c:v>Demais despesas dos Orçamentos Fiscal e da Seguridade Social</c:v>
                </c:pt>
                <c:pt idx="1">
                  <c:v>Com recursos de Emissões</c:v>
                </c:pt>
                <c:pt idx="2">
                  <c:v>Com recursos do Resultado Positivo do BACEN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57.35</c:v>
                </c:pt>
                <c:pt idx="1">
                  <c:v>32.54</c:v>
                </c:pt>
                <c:pt idx="2">
                  <c:v>1.29</c:v>
                </c:pt>
                <c:pt idx="3">
                  <c:v>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4C8-4199-ACA6-E7F7FB519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2209957907714"/>
          <c:y val="9.3314962837236212E-2"/>
          <c:w val="0.39162507918129419"/>
          <c:h val="0.7833232363769905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 w="63500"/>
          </c:spPr>
          <c:dPt>
            <c:idx val="0"/>
            <c:bubble3D val="0"/>
            <c:spPr>
              <a:solidFill>
                <a:schemeClr val="accent6"/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C-471F-A142-D42EBEF616A1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C-471F-A142-D42EBEF616A1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5C-471F-A142-D42EBEF616A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C-471F-A142-D42EBEF616A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5C-471F-A142-D42EBEF616A1}"/>
              </c:ext>
            </c:extLst>
          </c:dPt>
          <c:dPt>
            <c:idx val="5"/>
            <c:bubble3D val="0"/>
            <c:spPr>
              <a:solidFill>
                <a:schemeClr val="accent5">
                  <a:lumMod val="50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5C-471F-A142-D42EBEF616A1}"/>
              </c:ext>
            </c:extLst>
          </c:dPt>
          <c:dLbls>
            <c:dLbl>
              <c:idx val="0"/>
              <c:layout>
                <c:manualLayout>
                  <c:x val="0.17961533759240297"/>
                  <c:y val="-0.21708030105119122"/>
                </c:manualLayout>
              </c:layout>
              <c:tx>
                <c:rich>
                  <a:bodyPr/>
                  <a:lstStyle/>
                  <a:p>
                    <a:fld id="{E3013C98-2EDE-4540-93F9-2EA4D1B3043E}" type="CATEGORYNAME">
                      <a:rPr lang="pt-BR" sz="2000" smtClean="0"/>
                      <a:pPr/>
                      <a:t>[NOME DA CATEGORIA]</a:t>
                    </a:fld>
                    <a:r>
                      <a:rPr lang="pt-BR" sz="2000" baseline="0" dirty="0"/>
                      <a:t> </a:t>
                    </a:r>
                  </a:p>
                  <a:p>
                    <a:endParaRPr lang="pt-BR" sz="2000" baseline="0" dirty="0"/>
                  </a:p>
                  <a:p>
                    <a:fld id="{F3EB7AE5-F0D8-4983-8F1C-C7CED87F2F95}" type="VALUE">
                      <a:rPr lang="pt-BR" sz="2000" baseline="0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5C-471F-A142-D42EBEF616A1}"/>
                </c:ext>
              </c:extLst>
            </c:dLbl>
            <c:dLbl>
              <c:idx val="1"/>
              <c:layout>
                <c:manualLayout>
                  <c:x val="-0.14768479646733212"/>
                  <c:y val="0.157989759896934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C8C671-1345-415D-B6F1-36D86F8C20E5}" type="CATEGORYNAME">
                      <a:rPr lang="pt-BR" sz="200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endParaRPr lang="pt-BR" sz="20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fld id="{5DDE8EF3-DD1F-4823-B035-045E7B0E06AD}" type="VALUE">
                      <a:rPr lang="pt-BR" sz="200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9851609888298"/>
                      <c:h val="0.34726185029068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5C-471F-A142-D42EBEF616A1}"/>
                </c:ext>
              </c:extLst>
            </c:dLbl>
            <c:dLbl>
              <c:idx val="2"/>
              <c:layout>
                <c:manualLayout>
                  <c:x val="-0.1073357981240157"/>
                  <c:y val="-7.13121186481836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37C3F59D-3442-4A38-8784-1BBAF740963F}" type="VALU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20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663531790304503E-2"/>
                      <c:h val="0.102108943176715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5C-471F-A142-D42EBEF616A1}"/>
                </c:ext>
              </c:extLst>
            </c:dLbl>
            <c:dLbl>
              <c:idx val="3"/>
              <c:layout>
                <c:manualLayout>
                  <c:x val="-4.3092302704922467E-2"/>
                  <c:y val="-1.1615930526123849E-2"/>
                </c:manualLayout>
              </c:layout>
              <c:tx>
                <c:rich>
                  <a:bodyPr rot="0" spcFirstLastPara="1" vertOverflow="ellipsis" vert="horz" wrap="square" lIns="38100" tIns="0" rIns="38100" bIns="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258F50-9104-41CB-A076-AF1F8F3E1853}" type="CATEGORYNAME">
                      <a:rPr lang="pt-BR" sz="2000" smtClean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[NOME DA CATEGORIA]</a:t>
                    </a:fld>
                    <a:r>
                      <a:rPr lang="pt-BR" sz="2000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pt-BR" sz="2000" dirty="0">
                        <a:solidFill>
                          <a:schemeClr val="tx1"/>
                        </a:solidFill>
                      </a:rPr>
                      <a:t>3,02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46280598484911"/>
                      <c:h val="7.01430870783668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65C-471F-A142-D42EBEF616A1}"/>
                </c:ext>
              </c:extLst>
            </c:dLbl>
            <c:dLbl>
              <c:idx val="4"/>
              <c:layout>
                <c:manualLayout>
                  <c:x val="5.1814279342658415E-3"/>
                  <c:y val="1.25713496946629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F4A522-D18C-4BEB-96EF-7611C857F27A}" type="CATEGORYNAME">
                      <a:rPr lang="en-US" sz="2000" smtClean="0">
                        <a:solidFill>
                          <a:srgbClr val="C00000"/>
                        </a:solidFill>
                      </a:rPr>
                      <a:pPr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t>[NOME DA CATEGORIA]</a:t>
                    </a:fld>
                    <a:r>
                      <a:rPr lang="en-US" sz="2000" dirty="0">
                        <a:solidFill>
                          <a:srgbClr val="C00000"/>
                        </a:solidFill>
                      </a:rPr>
                      <a:t>;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65C-471F-A142-D42EBEF616A1}"/>
                </c:ext>
              </c:extLst>
            </c:dLbl>
            <c:dLbl>
              <c:idx val="5"/>
              <c:layout>
                <c:manualLayout>
                  <c:x val="-0.22182775347492464"/>
                  <c:y val="2.96133078736662E-2"/>
                </c:manualLayout>
              </c:layout>
              <c:tx>
                <c:rich>
                  <a:bodyPr/>
                  <a:lstStyle/>
                  <a:p>
                    <a:r>
                      <a:rPr lang="pt-BR" baseline="0" dirty="0"/>
                      <a:t>Juros e Amortizações da Dívida</a:t>
                    </a:r>
                  </a:p>
                  <a:p>
                    <a:endParaRPr lang="pt-BR" baseline="0" dirty="0"/>
                  </a:p>
                  <a:p>
                    <a:r>
                      <a:rPr lang="pt-BR" baseline="0" dirty="0"/>
                      <a:t> </a:t>
                    </a:r>
                    <a:fld id="{D5FC495F-A027-4BC3-BE40-81EB01BA3E7A}" type="VALUE">
                      <a:rPr lang="pt-BR" sz="3600" baseline="0" dirty="0"/>
                      <a:pPr/>
                      <a:t>[VALOR]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65C-471F-A142-D42EBEF616A1}"/>
                </c:ext>
              </c:extLst>
            </c:dLbl>
            <c:dLbl>
              <c:idx val="6"/>
              <c:layout>
                <c:manualLayout>
                  <c:x val="-0.19303321850393701"/>
                  <c:y val="-5.925627096110538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5C-471F-A142-D42EBEF61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2"/>
                <c:pt idx="0">
                  <c:v>Demais despesas dos Orçamentos Fiscal e da Seguridade Social</c:v>
                </c:pt>
                <c:pt idx="1">
                  <c:v>Com recursos de Emissões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57.35</c:v>
                </c:pt>
                <c:pt idx="1">
                  <c:v>32.54</c:v>
                </c:pt>
                <c:pt idx="2">
                  <c:v>10.11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65C-471F-A142-D42EBEF61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2209957907714"/>
          <c:y val="9.3314962837236212E-2"/>
          <c:w val="0.39162507918129419"/>
          <c:h val="0.7833232363769905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 w="63500"/>
          </c:spPr>
          <c:dPt>
            <c:idx val="0"/>
            <c:bubble3D val="0"/>
            <c:spPr>
              <a:solidFill>
                <a:schemeClr val="accent6"/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C1-4170-B4AF-69C238EFEB0B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C1-4170-B4AF-69C238EFEB0B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C1-4170-B4AF-69C238EFEB0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C1-4170-B4AF-69C238EFEB0B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C1-4170-B4AF-69C238EFEB0B}"/>
              </c:ext>
            </c:extLst>
          </c:dPt>
          <c:dPt>
            <c:idx val="5"/>
            <c:bubble3D val="0"/>
            <c:spPr>
              <a:solidFill>
                <a:schemeClr val="accent5">
                  <a:lumMod val="50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C1-4170-B4AF-69C238EFEB0B}"/>
              </c:ext>
            </c:extLst>
          </c:dPt>
          <c:dLbls>
            <c:dLbl>
              <c:idx val="0"/>
              <c:layout>
                <c:manualLayout>
                  <c:x val="0.16176200584376055"/>
                  <c:y val="-0.23872263703529503"/>
                </c:manualLayout>
              </c:layout>
              <c:tx>
                <c:rich>
                  <a:bodyPr/>
                  <a:lstStyle/>
                  <a:p>
                    <a:fld id="{E3013C98-2EDE-4540-93F9-2EA4D1B3043E}" type="CATEGORYNAME">
                      <a:rPr lang="pt-BR" sz="2000" smtClean="0"/>
                      <a:pPr/>
                      <a:t>[NOME DA CATEGORIA]</a:t>
                    </a:fld>
                    <a:r>
                      <a:rPr lang="pt-BR" sz="2000" baseline="0" dirty="0"/>
                      <a:t> </a:t>
                    </a:r>
                  </a:p>
                  <a:p>
                    <a:endParaRPr lang="pt-BR" sz="2000" baseline="0" dirty="0"/>
                  </a:p>
                  <a:p>
                    <a:fld id="{F3EB7AE5-F0D8-4983-8F1C-C7CED87F2F95}" type="VALUE">
                      <a:rPr lang="pt-BR" sz="2000" baseline="0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11812251619942"/>
                      <c:h val="0.35521705899945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C1-4170-B4AF-69C238EFEB0B}"/>
                </c:ext>
              </c:extLst>
            </c:dLbl>
            <c:dLbl>
              <c:idx val="1"/>
              <c:layout>
                <c:manualLayout>
                  <c:x val="-0.19691671128934626"/>
                  <c:y val="0.161236208281889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C8C671-1345-415D-B6F1-36D86F8C20E5}" type="CATEGORYNAME">
                      <a:rPr lang="pt-BR" sz="200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endParaRPr lang="pt-BR" sz="20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pt-BR" sz="2000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fld id="{5DDE8EF3-DD1F-4823-B035-045E7B0E06AD}" type="VALUE">
                      <a:rPr lang="pt-BR" sz="200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41750129182121"/>
                      <c:h val="0.414353355981189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8C1-4170-B4AF-69C238EFEB0B}"/>
                </c:ext>
              </c:extLst>
            </c:dLbl>
            <c:dLbl>
              <c:idx val="2"/>
              <c:layout>
                <c:manualLayout>
                  <c:x val="-0.13763236109140897"/>
                  <c:y val="2.2721133994706862E-3"/>
                </c:manualLayout>
              </c:layout>
              <c:tx>
                <c:rich>
                  <a:bodyPr/>
                  <a:lstStyle/>
                  <a:p>
                    <a:fld id="{48AB1B90-A25B-4B99-B0D6-1B28FEE6214D}" type="CATEGORYNAME">
                      <a:rPr lang="pt-BR" sz="1800" smtClean="0">
                        <a:solidFill>
                          <a:schemeClr val="bg1"/>
                        </a:solidFill>
                      </a:rPr>
                      <a:pPr/>
                      <a:t>[NOME DA CATEGORIA]</a:t>
                    </a:fld>
                    <a:endParaRPr lang="pt-BR" sz="1800" baseline="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pt-BR" sz="18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37C3F59D-3442-4A38-8784-1BBAF740963F}" type="VALUE">
                      <a:rPr lang="pt-BR" sz="1800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 sz="180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8C1-4170-B4AF-69C238EFEB0B}"/>
                </c:ext>
              </c:extLst>
            </c:dLbl>
            <c:dLbl>
              <c:idx val="3"/>
              <c:layout>
                <c:manualLayout>
                  <c:x val="-4.3092302704922467E-2"/>
                  <c:y val="-1.1615930526123849E-2"/>
                </c:manualLayout>
              </c:layout>
              <c:tx>
                <c:rich>
                  <a:bodyPr rot="0" spcFirstLastPara="1" vertOverflow="ellipsis" vert="horz" wrap="square" lIns="38100" tIns="0" rIns="38100" bIns="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258F50-9104-41CB-A076-AF1F8F3E1853}" type="CATEGORYNAME">
                      <a:rPr lang="pt-BR" sz="2000" smtClean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[NOME DA CATEGORIA]</a:t>
                    </a:fld>
                    <a:r>
                      <a:rPr lang="pt-BR" sz="2000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pt-BR" sz="2000" dirty="0">
                        <a:solidFill>
                          <a:schemeClr val="tx1"/>
                        </a:solidFill>
                      </a:rPr>
                      <a:t>3,02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46280598484911"/>
                      <c:h val="7.01430870783668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8C1-4170-B4AF-69C238EFEB0B}"/>
                </c:ext>
              </c:extLst>
            </c:dLbl>
            <c:dLbl>
              <c:idx val="4"/>
              <c:layout>
                <c:manualLayout>
                  <c:x val="5.1814279342658415E-3"/>
                  <c:y val="1.25713496946629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F4A522-D18C-4BEB-96EF-7611C857F27A}" type="CATEGORYNAME">
                      <a:rPr lang="en-US" sz="2000" smtClean="0">
                        <a:solidFill>
                          <a:srgbClr val="C00000"/>
                        </a:solidFill>
                      </a:rPr>
                      <a:pPr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t>[NOME DA CATEGORIA]</a:t>
                    </a:fld>
                    <a:r>
                      <a:rPr lang="en-US" sz="2000" dirty="0">
                        <a:solidFill>
                          <a:srgbClr val="C00000"/>
                        </a:solidFill>
                      </a:rPr>
                      <a:t>;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8C1-4170-B4AF-69C238EFEB0B}"/>
                </c:ext>
              </c:extLst>
            </c:dLbl>
            <c:dLbl>
              <c:idx val="5"/>
              <c:layout>
                <c:manualLayout>
                  <c:x val="-0.22182775347492464"/>
                  <c:y val="2.96133078736662E-2"/>
                </c:manualLayout>
              </c:layout>
              <c:tx>
                <c:rich>
                  <a:bodyPr/>
                  <a:lstStyle/>
                  <a:p>
                    <a:r>
                      <a:rPr lang="pt-BR" baseline="0" dirty="0"/>
                      <a:t>Juros e Amortizações da Dívida</a:t>
                    </a:r>
                  </a:p>
                  <a:p>
                    <a:endParaRPr lang="pt-BR" baseline="0" dirty="0"/>
                  </a:p>
                  <a:p>
                    <a:r>
                      <a:rPr lang="pt-BR" baseline="0" dirty="0"/>
                      <a:t> </a:t>
                    </a:r>
                    <a:fld id="{D5FC495F-A027-4BC3-BE40-81EB01BA3E7A}" type="VALUE">
                      <a:rPr lang="pt-BR" sz="3600" baseline="0" dirty="0"/>
                      <a:pPr/>
                      <a:t>[VALOR]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8C1-4170-B4AF-69C238EFEB0B}"/>
                </c:ext>
              </c:extLst>
            </c:dLbl>
            <c:dLbl>
              <c:idx val="6"/>
              <c:layout>
                <c:manualLayout>
                  <c:x val="-0.19303321850393701"/>
                  <c:y val="-5.925627096110538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C1-4170-B4AF-69C238EFE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Demais despesas dos Orçamentos Fiscal e da Seguridade Social</c:v>
                </c:pt>
                <c:pt idx="1">
                  <c:v>Juros e Amortizações da Dívida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57.35</c:v>
                </c:pt>
                <c:pt idx="1">
                  <c:v>42.65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8C1-4170-B4AF-69C238EFE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2209957907714"/>
          <c:y val="9.3314962837236212E-2"/>
          <c:w val="0.39162507918129419"/>
          <c:h val="0.7833232363769905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 w="63500"/>
          </c:spPr>
          <c:dPt>
            <c:idx val="0"/>
            <c:bubble3D val="0"/>
            <c:spPr>
              <a:solidFill>
                <a:schemeClr val="accent6"/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C-45BE-9C23-54B2D274E4B2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C-45BE-9C23-54B2D274E4B2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C-45BE-9C23-54B2D274E4B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C-45BE-9C23-54B2D274E4B2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8C-45BE-9C23-54B2D274E4B2}"/>
              </c:ext>
            </c:extLst>
          </c:dPt>
          <c:dPt>
            <c:idx val="5"/>
            <c:bubble3D val="0"/>
            <c:spPr>
              <a:solidFill>
                <a:schemeClr val="accent5">
                  <a:lumMod val="50000"/>
                </a:schemeClr>
              </a:solidFill>
              <a:ln w="635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8C-45BE-9C23-54B2D274E4B2}"/>
              </c:ext>
            </c:extLst>
          </c:dPt>
          <c:dLbls>
            <c:dLbl>
              <c:idx val="0"/>
              <c:layout>
                <c:manualLayout>
                  <c:x val="0.17636927727446802"/>
                  <c:y val="-0.20842333257499654"/>
                </c:manualLayout>
              </c:layout>
              <c:tx>
                <c:rich>
                  <a:bodyPr/>
                  <a:lstStyle/>
                  <a:p>
                    <a:fld id="{E3013C98-2EDE-4540-93F9-2EA4D1B3043E}" type="CATEGORYNAME">
                      <a:rPr lang="pt-BR" sz="2000" smtClean="0"/>
                      <a:pPr/>
                      <a:t>[NOME DA CATEGORIA]</a:t>
                    </a:fld>
                    <a:r>
                      <a:rPr lang="pt-BR" sz="2000" baseline="0" dirty="0"/>
                      <a:t> </a:t>
                    </a:r>
                  </a:p>
                  <a:p>
                    <a:endParaRPr lang="pt-BR" sz="2000" baseline="0" dirty="0"/>
                  </a:p>
                  <a:p>
                    <a:fld id="{F3EB7AE5-F0D8-4983-8F1C-C7CED87F2F95}" type="VALUE">
                      <a:rPr lang="pt-BR" sz="2000" baseline="0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8C-45BE-9C23-54B2D274E4B2}"/>
                </c:ext>
              </c:extLst>
            </c:dLbl>
            <c:dLbl>
              <c:idx val="1"/>
              <c:layout>
                <c:manualLayout>
                  <c:x val="-0.14768479646733212"/>
                  <c:y val="0.157989759896934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C8C671-1345-415D-B6F1-36D86F8C20E5}" type="CATEGORYNAME">
                      <a:rPr lang="pt-BR" sz="200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endParaRPr lang="pt-BR" sz="20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fld id="{5DDE8EF3-DD1F-4823-B035-045E7B0E06AD}" type="VALUE">
                      <a:rPr lang="pt-BR" sz="200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9851609888298"/>
                      <c:h val="0.34726185029068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8C-45BE-9C23-54B2D274E4B2}"/>
                </c:ext>
              </c:extLst>
            </c:dLbl>
            <c:dLbl>
              <c:idx val="2"/>
              <c:layout>
                <c:manualLayout>
                  <c:x val="-2.5102270069662501E-2"/>
                  <c:y val="-3.01915183862593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>
                        <a:solidFill>
                          <a:srgbClr val="0070C0"/>
                        </a:solidFill>
                      </a:rPr>
                      <a:t> </a:t>
                    </a:r>
                    <a:fld id="{37C3F59D-3442-4A38-8784-1BBAF740963F}" type="VALUE">
                      <a:rPr lang="en-US" sz="1600" baseline="0">
                        <a:solidFill>
                          <a:srgbClr val="0070C0"/>
                        </a:solidFill>
                      </a:rPr>
                      <a:pPr>
                        <a:defRPr sz="1600" b="1">
                          <a:solidFill>
                            <a:srgbClr val="0070C0"/>
                          </a:solidFill>
                        </a:defRPr>
                      </a:pPr>
                      <a:t>[VALOR]</a:t>
                    </a:fld>
                    <a:endParaRPr lang="en-US" sz="1600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663531790304503E-2"/>
                      <c:h val="0.102108943176715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8C-45BE-9C23-54B2D274E4B2}"/>
                </c:ext>
              </c:extLst>
            </c:dLbl>
            <c:dLbl>
              <c:idx val="3"/>
              <c:layout>
                <c:manualLayout>
                  <c:x val="-2.8946423391059531E-2"/>
                  <c:y val="-0.12740271348246154"/>
                </c:manualLayout>
              </c:layout>
              <c:tx>
                <c:rich>
                  <a:bodyPr rot="0" spcFirstLastPara="1" vertOverflow="ellipsis" vert="horz" wrap="square" lIns="38100" tIns="0" rIns="38100" bIns="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sz="18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fld id="{EBA221D0-C423-4282-8C50-A6E5408B3B64}" type="CELLREF">
                      <a:rPr lang="pt-BR" sz="1800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800" b="1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[CELLREF]</a:t>
                    </a:fld>
                    <a:endParaRPr lang="pt-BR" sz="1800" baseline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986263882552258"/>
                      <c:h val="0.11126368734029127"/>
                    </c:manualLayout>
                  </c15:layout>
                  <c15:dlblFieldTable>
                    <c15:dlblFTEntry>
                      <c15:txfldGUID>{EBA221D0-C423-4282-8C50-A6E5408B3B64}</c15:txfldGUID>
                      <c15:f>Plan1!$A$4</c15:f>
                      <c15:dlblFieldTableCache>
                        <c:ptCount val="1"/>
                        <c:pt idx="0">
                          <c:v>Com recursos do Resultado Positivo do BACEN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248C-45BE-9C23-54B2D274E4B2}"/>
                </c:ext>
              </c:extLst>
            </c:dLbl>
            <c:dLbl>
              <c:idx val="4"/>
              <c:layout>
                <c:manualLayout>
                  <c:x val="-5.6387731255173939E-3"/>
                  <c:y val="-9.07107149582360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pt-BR" sz="2000" b="1" i="0" u="none" strike="noStrike" kern="1200" baseline="0" noProof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noProof="0" dirty="0">
                        <a:solidFill>
                          <a:srgbClr val="C00000"/>
                        </a:solidFill>
                      </a:rPr>
                      <a:t>Outras</a:t>
                    </a:r>
                    <a:r>
                      <a:rPr lang="en-US" sz="2000" baseline="0" noProof="0" dirty="0">
                        <a:solidFill>
                          <a:srgbClr val="C00000"/>
                        </a:solidFill>
                      </a:rPr>
                      <a:t> Fontes  Orçamentárias </a:t>
                    </a:r>
                    <a:endParaRPr lang="en-US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2000" b="1" i="0" u="none" strike="noStrike" kern="1200" baseline="0" noProof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8C-45BE-9C23-54B2D274E4B2}"/>
                </c:ext>
              </c:extLst>
            </c:dLbl>
            <c:dLbl>
              <c:idx val="5"/>
              <c:layout>
                <c:manualLayout>
                  <c:x val="-0.22182775347492464"/>
                  <c:y val="2.96133078736662E-2"/>
                </c:manualLayout>
              </c:layout>
              <c:tx>
                <c:rich>
                  <a:bodyPr/>
                  <a:lstStyle/>
                  <a:p>
                    <a:r>
                      <a:rPr lang="pt-BR" baseline="0" dirty="0"/>
                      <a:t>Juros e Amortizações da Dívida</a:t>
                    </a:r>
                  </a:p>
                  <a:p>
                    <a:endParaRPr lang="pt-BR" baseline="0" dirty="0"/>
                  </a:p>
                  <a:p>
                    <a:r>
                      <a:rPr lang="pt-BR" baseline="0" dirty="0"/>
                      <a:t> </a:t>
                    </a:r>
                    <a:fld id="{D5FC495F-A027-4BC3-BE40-81EB01BA3E7A}" type="VALUE">
                      <a:rPr lang="pt-BR" sz="3600" baseline="0" dirty="0"/>
                      <a:pPr/>
                      <a:t>[VALOR]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48C-45BE-9C23-54B2D274E4B2}"/>
                </c:ext>
              </c:extLst>
            </c:dLbl>
            <c:dLbl>
              <c:idx val="6"/>
              <c:layout>
                <c:manualLayout>
                  <c:x val="-0.19303321850393701"/>
                  <c:y val="-5.925627096110538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8C-45BE-9C23-54B2D274E4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Demais despesas dos Orçamentos Fiscal e da Seguridade Social</c:v>
                </c:pt>
                <c:pt idx="1">
                  <c:v>Com recursos de Emissões</c:v>
                </c:pt>
                <c:pt idx="2">
                  <c:v>Com recursos do Resultado Positivo do BACEN</c:v>
                </c:pt>
                <c:pt idx="3">
                  <c:v>Retorno de Empréstimos Concedidos</c:v>
                </c:pt>
                <c:pt idx="4">
                  <c:v>Dividendos e Outras Fontes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57.35</c:v>
                </c:pt>
                <c:pt idx="1">
                  <c:v>32.54</c:v>
                </c:pt>
                <c:pt idx="2">
                  <c:v>1.29</c:v>
                </c:pt>
                <c:pt idx="3">
                  <c:v>2.78</c:v>
                </c:pt>
                <c:pt idx="4">
                  <c:v>6.04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8C-45BE-9C23-54B2D274E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0.43501</cdr:x>
      <cdr:y>0.5522</cdr:y>
    </cdr:from>
    <cdr:to>
      <cdr:x>0.52089</cdr:x>
      <cdr:y>0.63809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105862" y="3240360"/>
          <a:ext cx="1008000" cy="504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prstClr val="white"/>
              </a:solidFill>
              <a:latin typeface="+mn-lt"/>
              <a:ea typeface="+mn-ea"/>
              <a:cs typeface="+mn-cs"/>
            </a:defRPr>
          </a:pPr>
          <a:r>
            <a:rPr lang="pt-BR" sz="1800" b="1" kern="1200" dirty="0">
              <a:solidFill>
                <a:schemeClr val="bg1"/>
              </a:solidFill>
            </a:rPr>
            <a:t>8,82</a:t>
          </a:r>
        </a:p>
      </cdr:txBody>
    </cdr:sp>
  </cdr:relSizeAnchor>
  <cdr:relSizeAnchor xmlns:cdr="http://schemas.openxmlformats.org/drawingml/2006/chartDrawing">
    <cdr:from>
      <cdr:x>0.02361</cdr:x>
      <cdr:y>0.94755</cdr:y>
    </cdr:from>
    <cdr:to>
      <cdr:x>0.60778</cdr:x>
      <cdr:y>1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277175" y="5611128"/>
          <a:ext cx="685652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pt-BR" sz="1400" i="1" spc="-100" dirty="0">
              <a:solidFill>
                <a:schemeClr val="bg2">
                  <a:lumMod val="50000"/>
                </a:schemeClr>
              </a:solidFill>
            </a:rPr>
            <a:t>Fonte: Tesouro Nacional.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0.02361</cdr:x>
      <cdr:y>0.94755</cdr:y>
    </cdr:from>
    <cdr:to>
      <cdr:x>0.60778</cdr:x>
      <cdr:y>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77175" y="5611128"/>
          <a:ext cx="685652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pt-BR" sz="1400" i="1" spc="-100" dirty="0">
              <a:solidFill>
                <a:schemeClr val="bg2">
                  <a:lumMod val="50000"/>
                </a:schemeClr>
              </a:solidFill>
            </a:rPr>
            <a:t>Fonte: Tesouro Nacional.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0.01929</cdr:x>
      <cdr:y>0.94755</cdr:y>
    </cdr:from>
    <cdr:to>
      <cdr:x>0.60345</cdr:x>
      <cdr:y>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26375" y="6484391"/>
          <a:ext cx="685652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pt-BR" sz="1400" i="1" spc="-100" dirty="0">
              <a:solidFill>
                <a:schemeClr val="bg2">
                  <a:lumMod val="50000"/>
                </a:schemeClr>
              </a:solidFill>
            </a:rPr>
            <a:t>Fonte: Tesouro Nacional.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0.47643</cdr:x>
      <cdr:y>0.52845</cdr:y>
    </cdr:from>
    <cdr:to>
      <cdr:x>0.56231</cdr:x>
      <cdr:y>0.61434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592000" y="3101012"/>
          <a:ext cx="1008000" cy="504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prstClr val="white"/>
              </a:solidFill>
              <a:latin typeface="+mn-lt"/>
              <a:ea typeface="+mn-ea"/>
              <a:cs typeface="+mn-cs"/>
            </a:defRPr>
          </a:pPr>
          <a:r>
            <a:rPr lang="pt-BR" sz="1800" b="1" kern="1200" dirty="0">
              <a:solidFill>
                <a:schemeClr val="bg1"/>
              </a:solidFill>
            </a:rPr>
            <a:t>2,78</a:t>
          </a:r>
        </a:p>
      </cdr:txBody>
    </cdr:sp>
  </cdr:relSizeAnchor>
  <cdr:relSizeAnchor xmlns:cdr="http://schemas.openxmlformats.org/drawingml/2006/chartDrawing">
    <cdr:from>
      <cdr:x>0.6298</cdr:x>
      <cdr:y>0.23315</cdr:y>
    </cdr:from>
    <cdr:to>
      <cdr:x>0.81385</cdr:x>
      <cdr:y>0.30678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392144" y="1368152"/>
          <a:ext cx="21602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0.46626</cdr:x>
      <cdr:y>0.60024</cdr:y>
    </cdr:from>
    <cdr:to>
      <cdr:x>0.53988</cdr:x>
      <cdr:y>0.66429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472603" y="3522287"/>
          <a:ext cx="864101" cy="375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kern="1200" dirty="0">
              <a:solidFill>
                <a:schemeClr val="bg1"/>
              </a:solidFill>
            </a:rPr>
            <a:t>6,04</a:t>
          </a:r>
        </a:p>
      </cdr:txBody>
    </cdr:sp>
  </cdr:relSizeAnchor>
  <cdr:relSizeAnchor xmlns:cdr="http://schemas.openxmlformats.org/drawingml/2006/chartDrawing">
    <cdr:from>
      <cdr:x>0.02361</cdr:x>
      <cdr:y>0.94755</cdr:y>
    </cdr:from>
    <cdr:to>
      <cdr:x>0.60778</cdr:x>
      <cdr:y>1</cdr:y>
    </cdr:to>
    <cdr:sp macro="" textlink="">
      <cdr:nvSpPr>
        <cdr:cNvPr id="5" name="Retângulo 4"/>
        <cdr:cNvSpPr/>
      </cdr:nvSpPr>
      <cdr:spPr>
        <a:xfrm xmlns:a="http://schemas.openxmlformats.org/drawingml/2006/main">
          <a:off x="277175" y="5611128"/>
          <a:ext cx="685652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pt-BR" sz="1400" i="1" spc="-100" dirty="0">
              <a:solidFill>
                <a:schemeClr val="bg2">
                  <a:lumMod val="50000"/>
                </a:schemeClr>
              </a:solidFill>
            </a:rPr>
            <a:t>Fonte: Tesouro Nacional.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5631" cy="512392"/>
          </a:xfrm>
          <a:prstGeom prst="rect">
            <a:avLst/>
          </a:prstGeom>
        </p:spPr>
        <p:txBody>
          <a:bodyPr vert="horz" lIns="96382" tIns="48192" rIns="96382" bIns="4819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982" y="3"/>
            <a:ext cx="3075631" cy="512392"/>
          </a:xfrm>
          <a:prstGeom prst="rect">
            <a:avLst/>
          </a:prstGeom>
        </p:spPr>
        <p:txBody>
          <a:bodyPr vert="horz" lIns="96382" tIns="48192" rIns="96382" bIns="48192" rtlCol="0"/>
          <a:lstStyle>
            <a:lvl1pPr algn="r">
              <a:defRPr sz="1300"/>
            </a:lvl1pPr>
          </a:lstStyle>
          <a:p>
            <a:fld id="{9B0A967A-BC40-40AF-9680-91FC41A19CD6}" type="datetimeFigureOut">
              <a:rPr lang="pt-BR" smtClean="0"/>
              <a:pPr/>
              <a:t>28/11/2019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9720572"/>
            <a:ext cx="3075631" cy="512392"/>
          </a:xfrm>
          <a:prstGeom prst="rect">
            <a:avLst/>
          </a:prstGeom>
        </p:spPr>
        <p:txBody>
          <a:bodyPr vert="horz" lIns="96382" tIns="48192" rIns="96382" bIns="4819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982" y="9720572"/>
            <a:ext cx="3075631" cy="512392"/>
          </a:xfrm>
          <a:prstGeom prst="rect">
            <a:avLst/>
          </a:prstGeom>
        </p:spPr>
        <p:txBody>
          <a:bodyPr vert="horz" lIns="96382" tIns="48192" rIns="96382" bIns="48192" rtlCol="0" anchor="b"/>
          <a:lstStyle>
            <a:lvl1pPr algn="r">
              <a:defRPr sz="1300"/>
            </a:lvl1pPr>
          </a:lstStyle>
          <a:p>
            <a:fld id="{458859B8-7159-4D89-942E-570AEC35AA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9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6363" cy="511731"/>
          </a:xfrm>
          <a:prstGeom prst="rect">
            <a:avLst/>
          </a:prstGeom>
        </p:spPr>
        <p:txBody>
          <a:bodyPr vert="horz" lIns="96382" tIns="48192" rIns="96382" bIns="4819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5" y="3"/>
            <a:ext cx="3076363" cy="511731"/>
          </a:xfrm>
          <a:prstGeom prst="rect">
            <a:avLst/>
          </a:prstGeom>
        </p:spPr>
        <p:txBody>
          <a:bodyPr vert="horz" lIns="96382" tIns="48192" rIns="96382" bIns="48192" rtlCol="0"/>
          <a:lstStyle>
            <a:lvl1pPr algn="r">
              <a:defRPr sz="1300"/>
            </a:lvl1pPr>
          </a:lstStyle>
          <a:p>
            <a:fld id="{65C89D3F-ACA5-4DF7-AB94-F87F9CCDC69F}" type="datetimeFigureOut">
              <a:rPr lang="pt-BR" smtClean="0"/>
              <a:pPr/>
              <a:t>28/11/2019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82" tIns="48192" rIns="96382" bIns="4819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6382" tIns="48192" rIns="96382" bIns="48192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6382" tIns="48192" rIns="96382" bIns="4819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6382" tIns="48192" rIns="96382" bIns="48192" rtlCol="0" anchor="b"/>
          <a:lstStyle>
            <a:lvl1pPr algn="r">
              <a:defRPr sz="1300"/>
            </a:lvl1pPr>
          </a:lstStyle>
          <a:p>
            <a:fld id="{EBFF8D9F-BB24-4861-9F57-B73E865813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642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55575" y="790575"/>
            <a:ext cx="7037388" cy="3957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6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55575" y="790575"/>
            <a:ext cx="7037388" cy="3957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04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70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68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55575" y="790575"/>
            <a:ext cx="7037388" cy="3957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56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55575" y="790575"/>
            <a:ext cx="7037388" cy="3957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24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9066E611-2BAF-6847-B51A-CD9A4CF9C3F2}"/>
              </a:ext>
            </a:extLst>
          </p:cNvPr>
          <p:cNvSpPr/>
          <p:nvPr userDrawn="1"/>
        </p:nvSpPr>
        <p:spPr>
          <a:xfrm>
            <a:off x="11622816" y="140684"/>
            <a:ext cx="404664" cy="40466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id="{8E901382-262B-AC4A-86C2-DE55108BD67D}"/>
              </a:ext>
            </a:extLst>
          </p:cNvPr>
          <p:cNvSpPr txBox="1">
            <a:spLocks/>
          </p:cNvSpPr>
          <p:nvPr userDrawn="1"/>
        </p:nvSpPr>
        <p:spPr>
          <a:xfrm>
            <a:off x="11565339" y="188638"/>
            <a:ext cx="519621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C24D49B-0E82-46B4-BC54-FF357924A8BC}" type="slidenum">
              <a:rPr lang="pt-BR" smtClean="0">
                <a:solidFill>
                  <a:schemeClr val="bg2">
                    <a:lumMod val="50000"/>
                  </a:schemeClr>
                </a:solidFill>
              </a:rPr>
              <a:pPr algn="ctr"/>
              <a:t>‹nº›</a:t>
            </a:fld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CFFBD02-3158-0248-BD72-178830224365}"/>
              </a:ext>
            </a:extLst>
          </p:cNvPr>
          <p:cNvSpPr txBox="1"/>
          <p:nvPr userDrawn="1"/>
        </p:nvSpPr>
        <p:spPr>
          <a:xfrm rot="5400000">
            <a:off x="8971585" y="3218491"/>
            <a:ext cx="576064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altLang="pt-BR" sz="1000" b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Dívida Pública Federal   </a:t>
            </a:r>
            <a:r>
              <a:rPr lang="en-AU" altLang="pt-BR" sz="1200" b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	</a:t>
            </a:r>
            <a:r>
              <a:rPr lang="en-AU" altLang="pt-BR" sz="1000" i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	                                           </a:t>
            </a:r>
            <a:r>
              <a:rPr lang="en-AU" altLang="pt-BR" sz="1000" i="1" spc="0" dirty="0" err="1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Novembro</a:t>
            </a:r>
            <a:r>
              <a:rPr lang="en-AU" altLang="pt-BR" sz="1000" i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 –  2019</a:t>
            </a:r>
            <a:endParaRPr lang="pt-BR" sz="1000" spc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C1B28D6-DF37-E342-9A49-4BDF7C0C5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78" y="221239"/>
            <a:ext cx="880772" cy="183426"/>
          </a:xfrm>
          <a:prstGeom prst="rect">
            <a:avLst/>
          </a:prstGeom>
        </p:spPr>
      </p:pic>
      <p:sp>
        <p:nvSpPr>
          <p:cNvPr id="27" name="Retângulo 6">
            <a:extLst>
              <a:ext uri="{FF2B5EF4-FFF2-40B4-BE49-F238E27FC236}">
                <a16:creationId xmlns:a16="http://schemas.microsoft.com/office/drawing/2014/main" id="{E56B45D4-22FC-1642-A125-5241F8B32D4D}"/>
              </a:ext>
            </a:extLst>
          </p:cNvPr>
          <p:cNvSpPr/>
          <p:nvPr userDrawn="1"/>
        </p:nvSpPr>
        <p:spPr>
          <a:xfrm>
            <a:off x="-24680" y="5806185"/>
            <a:ext cx="475782" cy="1079199"/>
          </a:xfrm>
          <a:custGeom>
            <a:avLst/>
            <a:gdLst>
              <a:gd name="connsiteX0" fmla="*/ 0 w 9176157"/>
              <a:gd name="connsiteY0" fmla="*/ 0 h 6858000"/>
              <a:gd name="connsiteX1" fmla="*/ 9176157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64216 w 9176157"/>
              <a:gd name="connsiteY1" fmla="*/ 95534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2527207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2527207 w 9176157"/>
              <a:gd name="connsiteY4" fmla="*/ 27729 h 6858000"/>
              <a:gd name="connsiteX0" fmla="*/ 5134644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5134644 w 9176157"/>
              <a:gd name="connsiteY4" fmla="*/ 27729 h 6858000"/>
              <a:gd name="connsiteX0" fmla="*/ 0 w 4041513"/>
              <a:gd name="connsiteY0" fmla="*/ 27729 h 6885729"/>
              <a:gd name="connsiteX1" fmla="*/ 588628 w 4041513"/>
              <a:gd name="connsiteY1" fmla="*/ 0 h 6885729"/>
              <a:gd name="connsiteX2" fmla="*/ 4041513 w 4041513"/>
              <a:gd name="connsiteY2" fmla="*/ 6858000 h 6885729"/>
              <a:gd name="connsiteX3" fmla="*/ 160457 w 4041513"/>
              <a:gd name="connsiteY3" fmla="*/ 6885729 h 6885729"/>
              <a:gd name="connsiteX4" fmla="*/ 0 w 4041513"/>
              <a:gd name="connsiteY4" fmla="*/ 27729 h 6885729"/>
              <a:gd name="connsiteX0" fmla="*/ 40114 w 4081627"/>
              <a:gd name="connsiteY0" fmla="*/ 27729 h 6858000"/>
              <a:gd name="connsiteX1" fmla="*/ 628742 w 4081627"/>
              <a:gd name="connsiteY1" fmla="*/ 0 h 6858000"/>
              <a:gd name="connsiteX2" fmla="*/ 4081627 w 4081627"/>
              <a:gd name="connsiteY2" fmla="*/ 6858000 h 6858000"/>
              <a:gd name="connsiteX3" fmla="*/ 0 w 4081627"/>
              <a:gd name="connsiteY3" fmla="*/ 6858000 h 6858000"/>
              <a:gd name="connsiteX4" fmla="*/ 40114 w 4081627"/>
              <a:gd name="connsiteY4" fmla="*/ 27729 h 6858000"/>
              <a:gd name="connsiteX0" fmla="*/ 40114 w 4081627"/>
              <a:gd name="connsiteY0" fmla="*/ 0 h 6830271"/>
              <a:gd name="connsiteX1" fmla="*/ 2597158 w 4081627"/>
              <a:gd name="connsiteY1" fmla="*/ 3863546 h 6830271"/>
              <a:gd name="connsiteX2" fmla="*/ 4081627 w 4081627"/>
              <a:gd name="connsiteY2" fmla="*/ 6830271 h 6830271"/>
              <a:gd name="connsiteX3" fmla="*/ 0 w 4081627"/>
              <a:gd name="connsiteY3" fmla="*/ 6830271 h 6830271"/>
              <a:gd name="connsiteX4" fmla="*/ 40114 w 4081627"/>
              <a:gd name="connsiteY4" fmla="*/ 0 h 6830271"/>
              <a:gd name="connsiteX0" fmla="*/ 2578819 w 4081627"/>
              <a:gd name="connsiteY0" fmla="*/ 2342150 h 2966726"/>
              <a:gd name="connsiteX1" fmla="*/ 2597158 w 4081627"/>
              <a:gd name="connsiteY1" fmla="*/ 1 h 2966726"/>
              <a:gd name="connsiteX2" fmla="*/ 4081627 w 4081627"/>
              <a:gd name="connsiteY2" fmla="*/ 2966726 h 2966726"/>
              <a:gd name="connsiteX3" fmla="*/ 0 w 4081627"/>
              <a:gd name="connsiteY3" fmla="*/ 2966726 h 2966726"/>
              <a:gd name="connsiteX4" fmla="*/ 2578819 w 4081627"/>
              <a:gd name="connsiteY4" fmla="*/ 2342150 h 2966726"/>
              <a:gd name="connsiteX0" fmla="*/ 0 w 1502808"/>
              <a:gd name="connsiteY0" fmla="*/ 2342150 h 2966726"/>
              <a:gd name="connsiteX1" fmla="*/ 18339 w 1502808"/>
              <a:gd name="connsiteY1" fmla="*/ 1 h 2966726"/>
              <a:gd name="connsiteX2" fmla="*/ 1502808 w 1502808"/>
              <a:gd name="connsiteY2" fmla="*/ 2966726 h 2966726"/>
              <a:gd name="connsiteX3" fmla="*/ 0 w 1502808"/>
              <a:gd name="connsiteY3" fmla="*/ 2342150 h 2966726"/>
              <a:gd name="connsiteX0" fmla="*/ 0 w 1539603"/>
              <a:gd name="connsiteY0" fmla="*/ 2342150 h 2369045"/>
              <a:gd name="connsiteX1" fmla="*/ 18339 w 1539603"/>
              <a:gd name="connsiteY1" fmla="*/ 1 h 2369045"/>
              <a:gd name="connsiteX2" fmla="*/ 1539603 w 1539603"/>
              <a:gd name="connsiteY2" fmla="*/ 2369045 h 2369045"/>
              <a:gd name="connsiteX3" fmla="*/ 0 w 1539603"/>
              <a:gd name="connsiteY3" fmla="*/ 2342150 h 2369045"/>
              <a:gd name="connsiteX0" fmla="*/ 0 w 1502811"/>
              <a:gd name="connsiteY0" fmla="*/ 2342150 h 2356327"/>
              <a:gd name="connsiteX1" fmla="*/ 18339 w 1502811"/>
              <a:gd name="connsiteY1" fmla="*/ 1 h 2356327"/>
              <a:gd name="connsiteX2" fmla="*/ 1502811 w 1502811"/>
              <a:gd name="connsiteY2" fmla="*/ 2356327 h 2356327"/>
              <a:gd name="connsiteX3" fmla="*/ 0 w 1502811"/>
              <a:gd name="connsiteY3" fmla="*/ 2342150 h 235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811" h="2356327">
                <a:moveTo>
                  <a:pt x="0" y="2342150"/>
                </a:moveTo>
                <a:lnTo>
                  <a:pt x="18339" y="1"/>
                </a:lnTo>
                <a:lnTo>
                  <a:pt x="1502811" y="2356327"/>
                </a:lnTo>
                <a:lnTo>
                  <a:pt x="0" y="2342150"/>
                </a:lnTo>
                <a:close/>
              </a:path>
            </a:pathLst>
          </a:custGeom>
          <a:solidFill>
            <a:schemeClr val="accent5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6">
            <a:extLst>
              <a:ext uri="{FF2B5EF4-FFF2-40B4-BE49-F238E27FC236}">
                <a16:creationId xmlns:a16="http://schemas.microsoft.com/office/drawing/2014/main" id="{7689B6A9-2090-8E4A-B147-6F2932BC808A}"/>
              </a:ext>
            </a:extLst>
          </p:cNvPr>
          <p:cNvSpPr/>
          <p:nvPr userDrawn="1"/>
        </p:nvSpPr>
        <p:spPr>
          <a:xfrm>
            <a:off x="-23505" y="5993696"/>
            <a:ext cx="373723" cy="877069"/>
          </a:xfrm>
          <a:custGeom>
            <a:avLst/>
            <a:gdLst>
              <a:gd name="connsiteX0" fmla="*/ 0 w 9176157"/>
              <a:gd name="connsiteY0" fmla="*/ 0 h 6858000"/>
              <a:gd name="connsiteX1" fmla="*/ 9176157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64216 w 9176157"/>
              <a:gd name="connsiteY1" fmla="*/ 95534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2527207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2527207 w 9176157"/>
              <a:gd name="connsiteY4" fmla="*/ 27729 h 6858000"/>
              <a:gd name="connsiteX0" fmla="*/ 5134644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5134644 w 9176157"/>
              <a:gd name="connsiteY4" fmla="*/ 27729 h 6858000"/>
              <a:gd name="connsiteX0" fmla="*/ 0 w 4041513"/>
              <a:gd name="connsiteY0" fmla="*/ 27729 h 6885729"/>
              <a:gd name="connsiteX1" fmla="*/ 588628 w 4041513"/>
              <a:gd name="connsiteY1" fmla="*/ 0 h 6885729"/>
              <a:gd name="connsiteX2" fmla="*/ 4041513 w 4041513"/>
              <a:gd name="connsiteY2" fmla="*/ 6858000 h 6885729"/>
              <a:gd name="connsiteX3" fmla="*/ 160457 w 4041513"/>
              <a:gd name="connsiteY3" fmla="*/ 6885729 h 6885729"/>
              <a:gd name="connsiteX4" fmla="*/ 0 w 4041513"/>
              <a:gd name="connsiteY4" fmla="*/ 27729 h 6885729"/>
              <a:gd name="connsiteX0" fmla="*/ 40114 w 4081627"/>
              <a:gd name="connsiteY0" fmla="*/ 27729 h 6858000"/>
              <a:gd name="connsiteX1" fmla="*/ 628742 w 4081627"/>
              <a:gd name="connsiteY1" fmla="*/ 0 h 6858000"/>
              <a:gd name="connsiteX2" fmla="*/ 4081627 w 4081627"/>
              <a:gd name="connsiteY2" fmla="*/ 6858000 h 6858000"/>
              <a:gd name="connsiteX3" fmla="*/ 0 w 4081627"/>
              <a:gd name="connsiteY3" fmla="*/ 6858000 h 6858000"/>
              <a:gd name="connsiteX4" fmla="*/ 40114 w 4081627"/>
              <a:gd name="connsiteY4" fmla="*/ 27729 h 6858000"/>
              <a:gd name="connsiteX0" fmla="*/ 40114 w 4081627"/>
              <a:gd name="connsiteY0" fmla="*/ 0 h 6830271"/>
              <a:gd name="connsiteX1" fmla="*/ 2597158 w 4081627"/>
              <a:gd name="connsiteY1" fmla="*/ 3863546 h 6830271"/>
              <a:gd name="connsiteX2" fmla="*/ 4081627 w 4081627"/>
              <a:gd name="connsiteY2" fmla="*/ 6830271 h 6830271"/>
              <a:gd name="connsiteX3" fmla="*/ 0 w 4081627"/>
              <a:gd name="connsiteY3" fmla="*/ 6830271 h 6830271"/>
              <a:gd name="connsiteX4" fmla="*/ 40114 w 4081627"/>
              <a:gd name="connsiteY4" fmla="*/ 0 h 6830271"/>
              <a:gd name="connsiteX0" fmla="*/ 2578819 w 4081627"/>
              <a:gd name="connsiteY0" fmla="*/ 2342150 h 2966726"/>
              <a:gd name="connsiteX1" fmla="*/ 2597158 w 4081627"/>
              <a:gd name="connsiteY1" fmla="*/ 1 h 2966726"/>
              <a:gd name="connsiteX2" fmla="*/ 4081627 w 4081627"/>
              <a:gd name="connsiteY2" fmla="*/ 2966726 h 2966726"/>
              <a:gd name="connsiteX3" fmla="*/ 0 w 4081627"/>
              <a:gd name="connsiteY3" fmla="*/ 2966726 h 2966726"/>
              <a:gd name="connsiteX4" fmla="*/ 2578819 w 4081627"/>
              <a:gd name="connsiteY4" fmla="*/ 2342150 h 2966726"/>
              <a:gd name="connsiteX0" fmla="*/ 0 w 1502808"/>
              <a:gd name="connsiteY0" fmla="*/ 2342150 h 2966726"/>
              <a:gd name="connsiteX1" fmla="*/ 18339 w 1502808"/>
              <a:gd name="connsiteY1" fmla="*/ 1 h 2966726"/>
              <a:gd name="connsiteX2" fmla="*/ 1502808 w 1502808"/>
              <a:gd name="connsiteY2" fmla="*/ 2966726 h 2966726"/>
              <a:gd name="connsiteX3" fmla="*/ 0 w 1502808"/>
              <a:gd name="connsiteY3" fmla="*/ 2342150 h 2966726"/>
              <a:gd name="connsiteX0" fmla="*/ 0 w 1539603"/>
              <a:gd name="connsiteY0" fmla="*/ 2342150 h 2369045"/>
              <a:gd name="connsiteX1" fmla="*/ 18339 w 1539603"/>
              <a:gd name="connsiteY1" fmla="*/ 1 h 2369045"/>
              <a:gd name="connsiteX2" fmla="*/ 1539603 w 1539603"/>
              <a:gd name="connsiteY2" fmla="*/ 2369045 h 2369045"/>
              <a:gd name="connsiteX3" fmla="*/ 0 w 1539603"/>
              <a:gd name="connsiteY3" fmla="*/ 2342150 h 2369045"/>
              <a:gd name="connsiteX0" fmla="*/ 0 w 1502811"/>
              <a:gd name="connsiteY0" fmla="*/ 2342150 h 2356327"/>
              <a:gd name="connsiteX1" fmla="*/ 18339 w 1502811"/>
              <a:gd name="connsiteY1" fmla="*/ 1 h 2356327"/>
              <a:gd name="connsiteX2" fmla="*/ 1502811 w 1502811"/>
              <a:gd name="connsiteY2" fmla="*/ 2356327 h 2356327"/>
              <a:gd name="connsiteX3" fmla="*/ 0 w 1502811"/>
              <a:gd name="connsiteY3" fmla="*/ 2342150 h 2356327"/>
              <a:gd name="connsiteX0" fmla="*/ 0 w 1411603"/>
              <a:gd name="connsiteY0" fmla="*/ 2342150 h 2342150"/>
              <a:gd name="connsiteX1" fmla="*/ 18339 w 1411603"/>
              <a:gd name="connsiteY1" fmla="*/ 1 h 2342150"/>
              <a:gd name="connsiteX2" fmla="*/ 1411603 w 1411603"/>
              <a:gd name="connsiteY2" fmla="*/ 2167185 h 2342150"/>
              <a:gd name="connsiteX3" fmla="*/ 0 w 1411603"/>
              <a:gd name="connsiteY3" fmla="*/ 2342150 h 2342150"/>
              <a:gd name="connsiteX0" fmla="*/ 224881 w 1393264"/>
              <a:gd name="connsiteY0" fmla="*/ 2153006 h 2167185"/>
              <a:gd name="connsiteX1" fmla="*/ 0 w 1393264"/>
              <a:gd name="connsiteY1" fmla="*/ 1 h 2167185"/>
              <a:gd name="connsiteX2" fmla="*/ 1393264 w 1393264"/>
              <a:gd name="connsiteY2" fmla="*/ 2167185 h 2167185"/>
              <a:gd name="connsiteX3" fmla="*/ 224881 w 1393264"/>
              <a:gd name="connsiteY3" fmla="*/ 2153006 h 2167185"/>
              <a:gd name="connsiteX0" fmla="*/ 12063 w 1180446"/>
              <a:gd name="connsiteY0" fmla="*/ 1900816 h 1914995"/>
              <a:gd name="connsiteX1" fmla="*/ 0 w 1180446"/>
              <a:gd name="connsiteY1" fmla="*/ 0 h 1914995"/>
              <a:gd name="connsiteX2" fmla="*/ 1180446 w 1180446"/>
              <a:gd name="connsiteY2" fmla="*/ 1914995 h 1914995"/>
              <a:gd name="connsiteX3" fmla="*/ 12063 w 1180446"/>
              <a:gd name="connsiteY3" fmla="*/ 1900816 h 19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446" h="1914995">
                <a:moveTo>
                  <a:pt x="12063" y="1900816"/>
                </a:moveTo>
                <a:lnTo>
                  <a:pt x="0" y="0"/>
                </a:lnTo>
                <a:lnTo>
                  <a:pt x="1180446" y="1914995"/>
                </a:lnTo>
                <a:lnTo>
                  <a:pt x="12063" y="1900816"/>
                </a:lnTo>
                <a:close/>
              </a:path>
            </a:pathLst>
          </a:custGeom>
          <a:solidFill>
            <a:schemeClr val="accent5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28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 userDrawn="1"/>
        </p:nvSpPr>
        <p:spPr>
          <a:xfrm>
            <a:off x="0" y="219363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363037" y="-34635"/>
            <a:ext cx="59648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24D49B-0E82-46B4-BC54-FF357924A8B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 userDrawn="1"/>
        </p:nvSpPr>
        <p:spPr>
          <a:xfrm>
            <a:off x="119336" y="329169"/>
            <a:ext cx="518055" cy="51805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637391" y="35880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>
                <a:solidFill>
                  <a:srgbClr val="1F4E79"/>
                </a:solidFill>
                <a:cs typeface="Calibri"/>
              </a:rPr>
              <a:t>Cenário Macroeconômico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 userDrawn="1"/>
        </p:nvSpPr>
        <p:spPr>
          <a:xfrm>
            <a:off x="0" y="219364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 userDrawn="1"/>
        </p:nvSpPr>
        <p:spPr>
          <a:xfrm>
            <a:off x="119336" y="329169"/>
            <a:ext cx="518055" cy="49129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prstClr val="white"/>
                </a:solidFill>
              </a:rPr>
              <a:t>5</a:t>
            </a:r>
          </a:p>
        </p:txBody>
      </p:sp>
      <p:pic>
        <p:nvPicPr>
          <p:cNvPr id="10" name="Imagem 9" descr="Uma imagem contendo pessoa, homem, mantendo, edifício&#10;&#10;Descrição gerada automaticamente">
            <a:extLst>
              <a:ext uri="{FF2B5EF4-FFF2-40B4-BE49-F238E27FC236}">
                <a16:creationId xmlns:a16="http://schemas.microsoft.com/office/drawing/2014/main" id="{0A45E9BB-886C-2343-91D8-9BCA36B66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5" t="3180" r="35485" b="1283"/>
          <a:stretch/>
        </p:blipFill>
        <p:spPr>
          <a:xfrm>
            <a:off x="11709134" y="216024"/>
            <a:ext cx="48598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11018"/>
            <a:ext cx="12192000" cy="5816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7017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363037" y="-34635"/>
            <a:ext cx="59648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24D49B-0E82-46B4-BC54-FF357924A8B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7B1A49D-3925-E44B-9BE0-09D653DDA34F}"/>
              </a:ext>
            </a:extLst>
          </p:cNvPr>
          <p:cNvSpPr/>
          <p:nvPr userDrawn="1"/>
        </p:nvSpPr>
        <p:spPr>
          <a:xfrm>
            <a:off x="11630478" y="140684"/>
            <a:ext cx="404664" cy="40466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9505F2AE-7694-4949-A858-C301A659E6FC}"/>
              </a:ext>
            </a:extLst>
          </p:cNvPr>
          <p:cNvSpPr txBox="1">
            <a:spLocks/>
          </p:cNvSpPr>
          <p:nvPr userDrawn="1"/>
        </p:nvSpPr>
        <p:spPr>
          <a:xfrm>
            <a:off x="11573001" y="188638"/>
            <a:ext cx="519621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C24D49B-0E82-46B4-BC54-FF357924A8BC}" type="slidenum">
              <a:rPr lang="pt-BR" smtClean="0">
                <a:solidFill>
                  <a:schemeClr val="bg2">
                    <a:lumMod val="50000"/>
                  </a:schemeClr>
                </a:solidFill>
              </a:rPr>
              <a:pPr algn="ctr"/>
              <a:t>‹nº›</a:t>
            </a:fld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47B094D-AA7B-DB4F-ADEE-4A76E293CF5A}"/>
              </a:ext>
            </a:extLst>
          </p:cNvPr>
          <p:cNvSpPr txBox="1"/>
          <p:nvPr userDrawn="1"/>
        </p:nvSpPr>
        <p:spPr>
          <a:xfrm rot="5400000">
            <a:off x="8979247" y="3218491"/>
            <a:ext cx="576064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altLang="pt-BR" sz="1000" b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Dívida Pública Federal   </a:t>
            </a:r>
            <a:r>
              <a:rPr lang="en-AU" altLang="pt-BR" sz="1200" b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	</a:t>
            </a:r>
            <a:r>
              <a:rPr lang="en-AU" altLang="pt-BR" sz="1000" i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	                                           </a:t>
            </a:r>
            <a:r>
              <a:rPr lang="pt-BR" altLang="pt-BR" sz="1000" i="1" spc="0" noProof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Novembro</a:t>
            </a:r>
            <a:r>
              <a:rPr lang="en-AU" altLang="pt-BR" sz="1000" i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 –  2019</a:t>
            </a:r>
            <a:endParaRPr lang="pt-BR" sz="1000" spc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192991-6E63-AB44-9C1F-2FBFC074F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01" y="6094147"/>
            <a:ext cx="564075" cy="620483"/>
          </a:xfrm>
          <a:prstGeom prst="rect">
            <a:avLst/>
          </a:prstGeom>
        </p:spPr>
      </p:pic>
      <p:sp>
        <p:nvSpPr>
          <p:cNvPr id="24" name="Retângulo 6">
            <a:extLst>
              <a:ext uri="{FF2B5EF4-FFF2-40B4-BE49-F238E27FC236}">
                <a16:creationId xmlns:a16="http://schemas.microsoft.com/office/drawing/2014/main" id="{FBCC7355-A6AB-D34C-A3D2-C8A44AEB283F}"/>
              </a:ext>
            </a:extLst>
          </p:cNvPr>
          <p:cNvSpPr/>
          <p:nvPr userDrawn="1"/>
        </p:nvSpPr>
        <p:spPr>
          <a:xfrm>
            <a:off x="-24680" y="5806185"/>
            <a:ext cx="475782" cy="1079199"/>
          </a:xfrm>
          <a:custGeom>
            <a:avLst/>
            <a:gdLst>
              <a:gd name="connsiteX0" fmla="*/ 0 w 9176157"/>
              <a:gd name="connsiteY0" fmla="*/ 0 h 6858000"/>
              <a:gd name="connsiteX1" fmla="*/ 9176157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64216 w 9176157"/>
              <a:gd name="connsiteY1" fmla="*/ 95534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2527207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2527207 w 9176157"/>
              <a:gd name="connsiteY4" fmla="*/ 27729 h 6858000"/>
              <a:gd name="connsiteX0" fmla="*/ 5134644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5134644 w 9176157"/>
              <a:gd name="connsiteY4" fmla="*/ 27729 h 6858000"/>
              <a:gd name="connsiteX0" fmla="*/ 0 w 4041513"/>
              <a:gd name="connsiteY0" fmla="*/ 27729 h 6885729"/>
              <a:gd name="connsiteX1" fmla="*/ 588628 w 4041513"/>
              <a:gd name="connsiteY1" fmla="*/ 0 h 6885729"/>
              <a:gd name="connsiteX2" fmla="*/ 4041513 w 4041513"/>
              <a:gd name="connsiteY2" fmla="*/ 6858000 h 6885729"/>
              <a:gd name="connsiteX3" fmla="*/ 160457 w 4041513"/>
              <a:gd name="connsiteY3" fmla="*/ 6885729 h 6885729"/>
              <a:gd name="connsiteX4" fmla="*/ 0 w 4041513"/>
              <a:gd name="connsiteY4" fmla="*/ 27729 h 6885729"/>
              <a:gd name="connsiteX0" fmla="*/ 40114 w 4081627"/>
              <a:gd name="connsiteY0" fmla="*/ 27729 h 6858000"/>
              <a:gd name="connsiteX1" fmla="*/ 628742 w 4081627"/>
              <a:gd name="connsiteY1" fmla="*/ 0 h 6858000"/>
              <a:gd name="connsiteX2" fmla="*/ 4081627 w 4081627"/>
              <a:gd name="connsiteY2" fmla="*/ 6858000 h 6858000"/>
              <a:gd name="connsiteX3" fmla="*/ 0 w 4081627"/>
              <a:gd name="connsiteY3" fmla="*/ 6858000 h 6858000"/>
              <a:gd name="connsiteX4" fmla="*/ 40114 w 4081627"/>
              <a:gd name="connsiteY4" fmla="*/ 27729 h 6858000"/>
              <a:gd name="connsiteX0" fmla="*/ 40114 w 4081627"/>
              <a:gd name="connsiteY0" fmla="*/ 0 h 6830271"/>
              <a:gd name="connsiteX1" fmla="*/ 2597158 w 4081627"/>
              <a:gd name="connsiteY1" fmla="*/ 3863546 h 6830271"/>
              <a:gd name="connsiteX2" fmla="*/ 4081627 w 4081627"/>
              <a:gd name="connsiteY2" fmla="*/ 6830271 h 6830271"/>
              <a:gd name="connsiteX3" fmla="*/ 0 w 4081627"/>
              <a:gd name="connsiteY3" fmla="*/ 6830271 h 6830271"/>
              <a:gd name="connsiteX4" fmla="*/ 40114 w 4081627"/>
              <a:gd name="connsiteY4" fmla="*/ 0 h 6830271"/>
              <a:gd name="connsiteX0" fmla="*/ 2578819 w 4081627"/>
              <a:gd name="connsiteY0" fmla="*/ 2342150 h 2966726"/>
              <a:gd name="connsiteX1" fmla="*/ 2597158 w 4081627"/>
              <a:gd name="connsiteY1" fmla="*/ 1 h 2966726"/>
              <a:gd name="connsiteX2" fmla="*/ 4081627 w 4081627"/>
              <a:gd name="connsiteY2" fmla="*/ 2966726 h 2966726"/>
              <a:gd name="connsiteX3" fmla="*/ 0 w 4081627"/>
              <a:gd name="connsiteY3" fmla="*/ 2966726 h 2966726"/>
              <a:gd name="connsiteX4" fmla="*/ 2578819 w 4081627"/>
              <a:gd name="connsiteY4" fmla="*/ 2342150 h 2966726"/>
              <a:gd name="connsiteX0" fmla="*/ 0 w 1502808"/>
              <a:gd name="connsiteY0" fmla="*/ 2342150 h 2966726"/>
              <a:gd name="connsiteX1" fmla="*/ 18339 w 1502808"/>
              <a:gd name="connsiteY1" fmla="*/ 1 h 2966726"/>
              <a:gd name="connsiteX2" fmla="*/ 1502808 w 1502808"/>
              <a:gd name="connsiteY2" fmla="*/ 2966726 h 2966726"/>
              <a:gd name="connsiteX3" fmla="*/ 0 w 1502808"/>
              <a:gd name="connsiteY3" fmla="*/ 2342150 h 2966726"/>
              <a:gd name="connsiteX0" fmla="*/ 0 w 1539603"/>
              <a:gd name="connsiteY0" fmla="*/ 2342150 h 2369045"/>
              <a:gd name="connsiteX1" fmla="*/ 18339 w 1539603"/>
              <a:gd name="connsiteY1" fmla="*/ 1 h 2369045"/>
              <a:gd name="connsiteX2" fmla="*/ 1539603 w 1539603"/>
              <a:gd name="connsiteY2" fmla="*/ 2369045 h 2369045"/>
              <a:gd name="connsiteX3" fmla="*/ 0 w 1539603"/>
              <a:gd name="connsiteY3" fmla="*/ 2342150 h 2369045"/>
              <a:gd name="connsiteX0" fmla="*/ 0 w 1502811"/>
              <a:gd name="connsiteY0" fmla="*/ 2342150 h 2356327"/>
              <a:gd name="connsiteX1" fmla="*/ 18339 w 1502811"/>
              <a:gd name="connsiteY1" fmla="*/ 1 h 2356327"/>
              <a:gd name="connsiteX2" fmla="*/ 1502811 w 1502811"/>
              <a:gd name="connsiteY2" fmla="*/ 2356327 h 2356327"/>
              <a:gd name="connsiteX3" fmla="*/ 0 w 1502811"/>
              <a:gd name="connsiteY3" fmla="*/ 2342150 h 235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811" h="2356327">
                <a:moveTo>
                  <a:pt x="0" y="2342150"/>
                </a:moveTo>
                <a:lnTo>
                  <a:pt x="18339" y="1"/>
                </a:lnTo>
                <a:lnTo>
                  <a:pt x="1502811" y="2356327"/>
                </a:lnTo>
                <a:lnTo>
                  <a:pt x="0" y="2342150"/>
                </a:lnTo>
                <a:close/>
              </a:path>
            </a:pathLst>
          </a:custGeom>
          <a:solidFill>
            <a:schemeClr val="accent5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6">
            <a:extLst>
              <a:ext uri="{FF2B5EF4-FFF2-40B4-BE49-F238E27FC236}">
                <a16:creationId xmlns:a16="http://schemas.microsoft.com/office/drawing/2014/main" id="{B4B38AE8-9BA9-794D-92EE-BF9685C3D224}"/>
              </a:ext>
            </a:extLst>
          </p:cNvPr>
          <p:cNvSpPr/>
          <p:nvPr userDrawn="1"/>
        </p:nvSpPr>
        <p:spPr>
          <a:xfrm>
            <a:off x="-23505" y="5993696"/>
            <a:ext cx="373723" cy="877069"/>
          </a:xfrm>
          <a:custGeom>
            <a:avLst/>
            <a:gdLst>
              <a:gd name="connsiteX0" fmla="*/ 0 w 9176157"/>
              <a:gd name="connsiteY0" fmla="*/ 0 h 6858000"/>
              <a:gd name="connsiteX1" fmla="*/ 9176157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64216 w 9176157"/>
              <a:gd name="connsiteY1" fmla="*/ 95534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2527207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2527207 w 9176157"/>
              <a:gd name="connsiteY4" fmla="*/ 27729 h 6858000"/>
              <a:gd name="connsiteX0" fmla="*/ 5134644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5134644 w 9176157"/>
              <a:gd name="connsiteY4" fmla="*/ 27729 h 6858000"/>
              <a:gd name="connsiteX0" fmla="*/ 0 w 4041513"/>
              <a:gd name="connsiteY0" fmla="*/ 27729 h 6885729"/>
              <a:gd name="connsiteX1" fmla="*/ 588628 w 4041513"/>
              <a:gd name="connsiteY1" fmla="*/ 0 h 6885729"/>
              <a:gd name="connsiteX2" fmla="*/ 4041513 w 4041513"/>
              <a:gd name="connsiteY2" fmla="*/ 6858000 h 6885729"/>
              <a:gd name="connsiteX3" fmla="*/ 160457 w 4041513"/>
              <a:gd name="connsiteY3" fmla="*/ 6885729 h 6885729"/>
              <a:gd name="connsiteX4" fmla="*/ 0 w 4041513"/>
              <a:gd name="connsiteY4" fmla="*/ 27729 h 6885729"/>
              <a:gd name="connsiteX0" fmla="*/ 40114 w 4081627"/>
              <a:gd name="connsiteY0" fmla="*/ 27729 h 6858000"/>
              <a:gd name="connsiteX1" fmla="*/ 628742 w 4081627"/>
              <a:gd name="connsiteY1" fmla="*/ 0 h 6858000"/>
              <a:gd name="connsiteX2" fmla="*/ 4081627 w 4081627"/>
              <a:gd name="connsiteY2" fmla="*/ 6858000 h 6858000"/>
              <a:gd name="connsiteX3" fmla="*/ 0 w 4081627"/>
              <a:gd name="connsiteY3" fmla="*/ 6858000 h 6858000"/>
              <a:gd name="connsiteX4" fmla="*/ 40114 w 4081627"/>
              <a:gd name="connsiteY4" fmla="*/ 27729 h 6858000"/>
              <a:gd name="connsiteX0" fmla="*/ 40114 w 4081627"/>
              <a:gd name="connsiteY0" fmla="*/ 0 h 6830271"/>
              <a:gd name="connsiteX1" fmla="*/ 2597158 w 4081627"/>
              <a:gd name="connsiteY1" fmla="*/ 3863546 h 6830271"/>
              <a:gd name="connsiteX2" fmla="*/ 4081627 w 4081627"/>
              <a:gd name="connsiteY2" fmla="*/ 6830271 h 6830271"/>
              <a:gd name="connsiteX3" fmla="*/ 0 w 4081627"/>
              <a:gd name="connsiteY3" fmla="*/ 6830271 h 6830271"/>
              <a:gd name="connsiteX4" fmla="*/ 40114 w 4081627"/>
              <a:gd name="connsiteY4" fmla="*/ 0 h 6830271"/>
              <a:gd name="connsiteX0" fmla="*/ 2578819 w 4081627"/>
              <a:gd name="connsiteY0" fmla="*/ 2342150 h 2966726"/>
              <a:gd name="connsiteX1" fmla="*/ 2597158 w 4081627"/>
              <a:gd name="connsiteY1" fmla="*/ 1 h 2966726"/>
              <a:gd name="connsiteX2" fmla="*/ 4081627 w 4081627"/>
              <a:gd name="connsiteY2" fmla="*/ 2966726 h 2966726"/>
              <a:gd name="connsiteX3" fmla="*/ 0 w 4081627"/>
              <a:gd name="connsiteY3" fmla="*/ 2966726 h 2966726"/>
              <a:gd name="connsiteX4" fmla="*/ 2578819 w 4081627"/>
              <a:gd name="connsiteY4" fmla="*/ 2342150 h 2966726"/>
              <a:gd name="connsiteX0" fmla="*/ 0 w 1502808"/>
              <a:gd name="connsiteY0" fmla="*/ 2342150 h 2966726"/>
              <a:gd name="connsiteX1" fmla="*/ 18339 w 1502808"/>
              <a:gd name="connsiteY1" fmla="*/ 1 h 2966726"/>
              <a:gd name="connsiteX2" fmla="*/ 1502808 w 1502808"/>
              <a:gd name="connsiteY2" fmla="*/ 2966726 h 2966726"/>
              <a:gd name="connsiteX3" fmla="*/ 0 w 1502808"/>
              <a:gd name="connsiteY3" fmla="*/ 2342150 h 2966726"/>
              <a:gd name="connsiteX0" fmla="*/ 0 w 1539603"/>
              <a:gd name="connsiteY0" fmla="*/ 2342150 h 2369045"/>
              <a:gd name="connsiteX1" fmla="*/ 18339 w 1539603"/>
              <a:gd name="connsiteY1" fmla="*/ 1 h 2369045"/>
              <a:gd name="connsiteX2" fmla="*/ 1539603 w 1539603"/>
              <a:gd name="connsiteY2" fmla="*/ 2369045 h 2369045"/>
              <a:gd name="connsiteX3" fmla="*/ 0 w 1539603"/>
              <a:gd name="connsiteY3" fmla="*/ 2342150 h 2369045"/>
              <a:gd name="connsiteX0" fmla="*/ 0 w 1502811"/>
              <a:gd name="connsiteY0" fmla="*/ 2342150 h 2356327"/>
              <a:gd name="connsiteX1" fmla="*/ 18339 w 1502811"/>
              <a:gd name="connsiteY1" fmla="*/ 1 h 2356327"/>
              <a:gd name="connsiteX2" fmla="*/ 1502811 w 1502811"/>
              <a:gd name="connsiteY2" fmla="*/ 2356327 h 2356327"/>
              <a:gd name="connsiteX3" fmla="*/ 0 w 1502811"/>
              <a:gd name="connsiteY3" fmla="*/ 2342150 h 2356327"/>
              <a:gd name="connsiteX0" fmla="*/ 0 w 1411603"/>
              <a:gd name="connsiteY0" fmla="*/ 2342150 h 2342150"/>
              <a:gd name="connsiteX1" fmla="*/ 18339 w 1411603"/>
              <a:gd name="connsiteY1" fmla="*/ 1 h 2342150"/>
              <a:gd name="connsiteX2" fmla="*/ 1411603 w 1411603"/>
              <a:gd name="connsiteY2" fmla="*/ 2167185 h 2342150"/>
              <a:gd name="connsiteX3" fmla="*/ 0 w 1411603"/>
              <a:gd name="connsiteY3" fmla="*/ 2342150 h 2342150"/>
              <a:gd name="connsiteX0" fmla="*/ 224881 w 1393264"/>
              <a:gd name="connsiteY0" fmla="*/ 2153006 h 2167185"/>
              <a:gd name="connsiteX1" fmla="*/ 0 w 1393264"/>
              <a:gd name="connsiteY1" fmla="*/ 1 h 2167185"/>
              <a:gd name="connsiteX2" fmla="*/ 1393264 w 1393264"/>
              <a:gd name="connsiteY2" fmla="*/ 2167185 h 2167185"/>
              <a:gd name="connsiteX3" fmla="*/ 224881 w 1393264"/>
              <a:gd name="connsiteY3" fmla="*/ 2153006 h 2167185"/>
              <a:gd name="connsiteX0" fmla="*/ 12063 w 1180446"/>
              <a:gd name="connsiteY0" fmla="*/ 1900816 h 1914995"/>
              <a:gd name="connsiteX1" fmla="*/ 0 w 1180446"/>
              <a:gd name="connsiteY1" fmla="*/ 0 h 1914995"/>
              <a:gd name="connsiteX2" fmla="*/ 1180446 w 1180446"/>
              <a:gd name="connsiteY2" fmla="*/ 1914995 h 1914995"/>
              <a:gd name="connsiteX3" fmla="*/ 12063 w 1180446"/>
              <a:gd name="connsiteY3" fmla="*/ 1900816 h 19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446" h="1914995">
                <a:moveTo>
                  <a:pt x="12063" y="1900816"/>
                </a:moveTo>
                <a:lnTo>
                  <a:pt x="0" y="0"/>
                </a:lnTo>
                <a:lnTo>
                  <a:pt x="1180446" y="1914995"/>
                </a:lnTo>
                <a:lnTo>
                  <a:pt x="12063" y="1900816"/>
                </a:lnTo>
                <a:close/>
              </a:path>
            </a:pathLst>
          </a:custGeom>
          <a:solidFill>
            <a:schemeClr val="accent5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91E7C0-4B47-4FD6-A6E6-D2CF64A66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67" y="123973"/>
            <a:ext cx="1532380" cy="27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0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7B1A49D-3925-E44B-9BE0-09D653DDA34F}"/>
              </a:ext>
            </a:extLst>
          </p:cNvPr>
          <p:cNvSpPr/>
          <p:nvPr userDrawn="1"/>
        </p:nvSpPr>
        <p:spPr>
          <a:xfrm>
            <a:off x="11626085" y="140684"/>
            <a:ext cx="404664" cy="40466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9505F2AE-7694-4949-A858-C301A659E6FC}"/>
              </a:ext>
            </a:extLst>
          </p:cNvPr>
          <p:cNvSpPr txBox="1">
            <a:spLocks/>
          </p:cNvSpPr>
          <p:nvPr userDrawn="1"/>
        </p:nvSpPr>
        <p:spPr>
          <a:xfrm>
            <a:off x="11568608" y="188638"/>
            <a:ext cx="519621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C24D49B-0E82-46B4-BC54-FF357924A8BC}" type="slidenum">
              <a:rPr lang="pt-BR" smtClean="0">
                <a:solidFill>
                  <a:schemeClr val="bg2">
                    <a:lumMod val="50000"/>
                  </a:schemeClr>
                </a:solidFill>
              </a:rPr>
              <a:pPr algn="ctr"/>
              <a:t>‹nº›</a:t>
            </a:fld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47B094D-AA7B-DB4F-ADEE-4A76E293CF5A}"/>
              </a:ext>
            </a:extLst>
          </p:cNvPr>
          <p:cNvSpPr txBox="1"/>
          <p:nvPr userDrawn="1"/>
        </p:nvSpPr>
        <p:spPr>
          <a:xfrm rot="5400000">
            <a:off x="8974854" y="3218491"/>
            <a:ext cx="576064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altLang="pt-BR" sz="1000" b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Dívida Pública Federal   </a:t>
            </a:r>
            <a:r>
              <a:rPr lang="en-AU" altLang="pt-BR" sz="1200" b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	</a:t>
            </a:r>
            <a:r>
              <a:rPr lang="en-AU" altLang="pt-BR" sz="1000" i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	                                           </a:t>
            </a:r>
            <a:r>
              <a:rPr lang="en-AU" altLang="pt-BR" sz="1000" i="1" spc="0" dirty="0" err="1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Novembro</a:t>
            </a:r>
            <a:r>
              <a:rPr lang="en-AU" altLang="pt-BR" sz="1000" i="1" spc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ＭＳ Ｐゴシック" pitchFamily="-4" charset="-128"/>
                <a:cs typeface="Calibri"/>
              </a:rPr>
              <a:t> –  2019</a:t>
            </a:r>
            <a:endParaRPr lang="pt-BR" sz="1000" spc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tângulo 6">
            <a:extLst>
              <a:ext uri="{FF2B5EF4-FFF2-40B4-BE49-F238E27FC236}">
                <a16:creationId xmlns:a16="http://schemas.microsoft.com/office/drawing/2014/main" id="{A15F8FD9-DA59-0B4D-94FD-3E06AFA1874B}"/>
              </a:ext>
            </a:extLst>
          </p:cNvPr>
          <p:cNvSpPr/>
          <p:nvPr/>
        </p:nvSpPr>
        <p:spPr>
          <a:xfrm>
            <a:off x="-24680" y="5806185"/>
            <a:ext cx="475782" cy="1079199"/>
          </a:xfrm>
          <a:custGeom>
            <a:avLst/>
            <a:gdLst>
              <a:gd name="connsiteX0" fmla="*/ 0 w 9176157"/>
              <a:gd name="connsiteY0" fmla="*/ 0 h 6858000"/>
              <a:gd name="connsiteX1" fmla="*/ 9176157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64216 w 9176157"/>
              <a:gd name="connsiteY1" fmla="*/ 95534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2527207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2527207 w 9176157"/>
              <a:gd name="connsiteY4" fmla="*/ 27729 h 6858000"/>
              <a:gd name="connsiteX0" fmla="*/ 5134644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5134644 w 9176157"/>
              <a:gd name="connsiteY4" fmla="*/ 27729 h 6858000"/>
              <a:gd name="connsiteX0" fmla="*/ 0 w 4041513"/>
              <a:gd name="connsiteY0" fmla="*/ 27729 h 6885729"/>
              <a:gd name="connsiteX1" fmla="*/ 588628 w 4041513"/>
              <a:gd name="connsiteY1" fmla="*/ 0 h 6885729"/>
              <a:gd name="connsiteX2" fmla="*/ 4041513 w 4041513"/>
              <a:gd name="connsiteY2" fmla="*/ 6858000 h 6885729"/>
              <a:gd name="connsiteX3" fmla="*/ 160457 w 4041513"/>
              <a:gd name="connsiteY3" fmla="*/ 6885729 h 6885729"/>
              <a:gd name="connsiteX4" fmla="*/ 0 w 4041513"/>
              <a:gd name="connsiteY4" fmla="*/ 27729 h 6885729"/>
              <a:gd name="connsiteX0" fmla="*/ 40114 w 4081627"/>
              <a:gd name="connsiteY0" fmla="*/ 27729 h 6858000"/>
              <a:gd name="connsiteX1" fmla="*/ 628742 w 4081627"/>
              <a:gd name="connsiteY1" fmla="*/ 0 h 6858000"/>
              <a:gd name="connsiteX2" fmla="*/ 4081627 w 4081627"/>
              <a:gd name="connsiteY2" fmla="*/ 6858000 h 6858000"/>
              <a:gd name="connsiteX3" fmla="*/ 0 w 4081627"/>
              <a:gd name="connsiteY3" fmla="*/ 6858000 h 6858000"/>
              <a:gd name="connsiteX4" fmla="*/ 40114 w 4081627"/>
              <a:gd name="connsiteY4" fmla="*/ 27729 h 6858000"/>
              <a:gd name="connsiteX0" fmla="*/ 40114 w 4081627"/>
              <a:gd name="connsiteY0" fmla="*/ 0 h 6830271"/>
              <a:gd name="connsiteX1" fmla="*/ 2597158 w 4081627"/>
              <a:gd name="connsiteY1" fmla="*/ 3863546 h 6830271"/>
              <a:gd name="connsiteX2" fmla="*/ 4081627 w 4081627"/>
              <a:gd name="connsiteY2" fmla="*/ 6830271 h 6830271"/>
              <a:gd name="connsiteX3" fmla="*/ 0 w 4081627"/>
              <a:gd name="connsiteY3" fmla="*/ 6830271 h 6830271"/>
              <a:gd name="connsiteX4" fmla="*/ 40114 w 4081627"/>
              <a:gd name="connsiteY4" fmla="*/ 0 h 6830271"/>
              <a:gd name="connsiteX0" fmla="*/ 2578819 w 4081627"/>
              <a:gd name="connsiteY0" fmla="*/ 2342150 h 2966726"/>
              <a:gd name="connsiteX1" fmla="*/ 2597158 w 4081627"/>
              <a:gd name="connsiteY1" fmla="*/ 1 h 2966726"/>
              <a:gd name="connsiteX2" fmla="*/ 4081627 w 4081627"/>
              <a:gd name="connsiteY2" fmla="*/ 2966726 h 2966726"/>
              <a:gd name="connsiteX3" fmla="*/ 0 w 4081627"/>
              <a:gd name="connsiteY3" fmla="*/ 2966726 h 2966726"/>
              <a:gd name="connsiteX4" fmla="*/ 2578819 w 4081627"/>
              <a:gd name="connsiteY4" fmla="*/ 2342150 h 2966726"/>
              <a:gd name="connsiteX0" fmla="*/ 0 w 1502808"/>
              <a:gd name="connsiteY0" fmla="*/ 2342150 h 2966726"/>
              <a:gd name="connsiteX1" fmla="*/ 18339 w 1502808"/>
              <a:gd name="connsiteY1" fmla="*/ 1 h 2966726"/>
              <a:gd name="connsiteX2" fmla="*/ 1502808 w 1502808"/>
              <a:gd name="connsiteY2" fmla="*/ 2966726 h 2966726"/>
              <a:gd name="connsiteX3" fmla="*/ 0 w 1502808"/>
              <a:gd name="connsiteY3" fmla="*/ 2342150 h 2966726"/>
              <a:gd name="connsiteX0" fmla="*/ 0 w 1539603"/>
              <a:gd name="connsiteY0" fmla="*/ 2342150 h 2369045"/>
              <a:gd name="connsiteX1" fmla="*/ 18339 w 1539603"/>
              <a:gd name="connsiteY1" fmla="*/ 1 h 2369045"/>
              <a:gd name="connsiteX2" fmla="*/ 1539603 w 1539603"/>
              <a:gd name="connsiteY2" fmla="*/ 2369045 h 2369045"/>
              <a:gd name="connsiteX3" fmla="*/ 0 w 1539603"/>
              <a:gd name="connsiteY3" fmla="*/ 2342150 h 2369045"/>
              <a:gd name="connsiteX0" fmla="*/ 0 w 1502811"/>
              <a:gd name="connsiteY0" fmla="*/ 2342150 h 2356327"/>
              <a:gd name="connsiteX1" fmla="*/ 18339 w 1502811"/>
              <a:gd name="connsiteY1" fmla="*/ 1 h 2356327"/>
              <a:gd name="connsiteX2" fmla="*/ 1502811 w 1502811"/>
              <a:gd name="connsiteY2" fmla="*/ 2356327 h 2356327"/>
              <a:gd name="connsiteX3" fmla="*/ 0 w 1502811"/>
              <a:gd name="connsiteY3" fmla="*/ 2342150 h 235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811" h="2356327">
                <a:moveTo>
                  <a:pt x="0" y="2342150"/>
                </a:moveTo>
                <a:lnTo>
                  <a:pt x="18339" y="1"/>
                </a:lnTo>
                <a:lnTo>
                  <a:pt x="1502811" y="2356327"/>
                </a:lnTo>
                <a:lnTo>
                  <a:pt x="0" y="2342150"/>
                </a:lnTo>
                <a:close/>
              </a:path>
            </a:pathLst>
          </a:custGeom>
          <a:solidFill>
            <a:schemeClr val="accent5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6">
            <a:extLst>
              <a:ext uri="{FF2B5EF4-FFF2-40B4-BE49-F238E27FC236}">
                <a16:creationId xmlns:a16="http://schemas.microsoft.com/office/drawing/2014/main" id="{ABE76A94-D408-0C4D-AC19-5899DCB32E88}"/>
              </a:ext>
            </a:extLst>
          </p:cNvPr>
          <p:cNvSpPr/>
          <p:nvPr userDrawn="1"/>
        </p:nvSpPr>
        <p:spPr>
          <a:xfrm>
            <a:off x="-23505" y="5993696"/>
            <a:ext cx="373723" cy="877069"/>
          </a:xfrm>
          <a:custGeom>
            <a:avLst/>
            <a:gdLst>
              <a:gd name="connsiteX0" fmla="*/ 0 w 9176157"/>
              <a:gd name="connsiteY0" fmla="*/ 0 h 6858000"/>
              <a:gd name="connsiteX1" fmla="*/ 9176157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64216 w 9176157"/>
              <a:gd name="connsiteY1" fmla="*/ 95534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0 w 9176157"/>
              <a:gd name="connsiteY0" fmla="*/ 0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0 w 9176157"/>
              <a:gd name="connsiteY4" fmla="*/ 0 h 6858000"/>
              <a:gd name="connsiteX0" fmla="*/ 2527207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2527207 w 9176157"/>
              <a:gd name="connsiteY4" fmla="*/ 27729 h 6858000"/>
              <a:gd name="connsiteX0" fmla="*/ 5134644 w 9176157"/>
              <a:gd name="connsiteY0" fmla="*/ 27729 h 6858000"/>
              <a:gd name="connsiteX1" fmla="*/ 5723272 w 9176157"/>
              <a:gd name="connsiteY1" fmla="*/ 0 h 6858000"/>
              <a:gd name="connsiteX2" fmla="*/ 9176157 w 9176157"/>
              <a:gd name="connsiteY2" fmla="*/ 6858000 h 6858000"/>
              <a:gd name="connsiteX3" fmla="*/ 0 w 9176157"/>
              <a:gd name="connsiteY3" fmla="*/ 6858000 h 6858000"/>
              <a:gd name="connsiteX4" fmla="*/ 5134644 w 9176157"/>
              <a:gd name="connsiteY4" fmla="*/ 27729 h 6858000"/>
              <a:gd name="connsiteX0" fmla="*/ 0 w 4041513"/>
              <a:gd name="connsiteY0" fmla="*/ 27729 h 6885729"/>
              <a:gd name="connsiteX1" fmla="*/ 588628 w 4041513"/>
              <a:gd name="connsiteY1" fmla="*/ 0 h 6885729"/>
              <a:gd name="connsiteX2" fmla="*/ 4041513 w 4041513"/>
              <a:gd name="connsiteY2" fmla="*/ 6858000 h 6885729"/>
              <a:gd name="connsiteX3" fmla="*/ 160457 w 4041513"/>
              <a:gd name="connsiteY3" fmla="*/ 6885729 h 6885729"/>
              <a:gd name="connsiteX4" fmla="*/ 0 w 4041513"/>
              <a:gd name="connsiteY4" fmla="*/ 27729 h 6885729"/>
              <a:gd name="connsiteX0" fmla="*/ 40114 w 4081627"/>
              <a:gd name="connsiteY0" fmla="*/ 27729 h 6858000"/>
              <a:gd name="connsiteX1" fmla="*/ 628742 w 4081627"/>
              <a:gd name="connsiteY1" fmla="*/ 0 h 6858000"/>
              <a:gd name="connsiteX2" fmla="*/ 4081627 w 4081627"/>
              <a:gd name="connsiteY2" fmla="*/ 6858000 h 6858000"/>
              <a:gd name="connsiteX3" fmla="*/ 0 w 4081627"/>
              <a:gd name="connsiteY3" fmla="*/ 6858000 h 6858000"/>
              <a:gd name="connsiteX4" fmla="*/ 40114 w 4081627"/>
              <a:gd name="connsiteY4" fmla="*/ 27729 h 6858000"/>
              <a:gd name="connsiteX0" fmla="*/ 40114 w 4081627"/>
              <a:gd name="connsiteY0" fmla="*/ 0 h 6830271"/>
              <a:gd name="connsiteX1" fmla="*/ 2597158 w 4081627"/>
              <a:gd name="connsiteY1" fmla="*/ 3863546 h 6830271"/>
              <a:gd name="connsiteX2" fmla="*/ 4081627 w 4081627"/>
              <a:gd name="connsiteY2" fmla="*/ 6830271 h 6830271"/>
              <a:gd name="connsiteX3" fmla="*/ 0 w 4081627"/>
              <a:gd name="connsiteY3" fmla="*/ 6830271 h 6830271"/>
              <a:gd name="connsiteX4" fmla="*/ 40114 w 4081627"/>
              <a:gd name="connsiteY4" fmla="*/ 0 h 6830271"/>
              <a:gd name="connsiteX0" fmla="*/ 2578819 w 4081627"/>
              <a:gd name="connsiteY0" fmla="*/ 2342150 h 2966726"/>
              <a:gd name="connsiteX1" fmla="*/ 2597158 w 4081627"/>
              <a:gd name="connsiteY1" fmla="*/ 1 h 2966726"/>
              <a:gd name="connsiteX2" fmla="*/ 4081627 w 4081627"/>
              <a:gd name="connsiteY2" fmla="*/ 2966726 h 2966726"/>
              <a:gd name="connsiteX3" fmla="*/ 0 w 4081627"/>
              <a:gd name="connsiteY3" fmla="*/ 2966726 h 2966726"/>
              <a:gd name="connsiteX4" fmla="*/ 2578819 w 4081627"/>
              <a:gd name="connsiteY4" fmla="*/ 2342150 h 2966726"/>
              <a:gd name="connsiteX0" fmla="*/ 0 w 1502808"/>
              <a:gd name="connsiteY0" fmla="*/ 2342150 h 2966726"/>
              <a:gd name="connsiteX1" fmla="*/ 18339 w 1502808"/>
              <a:gd name="connsiteY1" fmla="*/ 1 h 2966726"/>
              <a:gd name="connsiteX2" fmla="*/ 1502808 w 1502808"/>
              <a:gd name="connsiteY2" fmla="*/ 2966726 h 2966726"/>
              <a:gd name="connsiteX3" fmla="*/ 0 w 1502808"/>
              <a:gd name="connsiteY3" fmla="*/ 2342150 h 2966726"/>
              <a:gd name="connsiteX0" fmla="*/ 0 w 1539603"/>
              <a:gd name="connsiteY0" fmla="*/ 2342150 h 2369045"/>
              <a:gd name="connsiteX1" fmla="*/ 18339 w 1539603"/>
              <a:gd name="connsiteY1" fmla="*/ 1 h 2369045"/>
              <a:gd name="connsiteX2" fmla="*/ 1539603 w 1539603"/>
              <a:gd name="connsiteY2" fmla="*/ 2369045 h 2369045"/>
              <a:gd name="connsiteX3" fmla="*/ 0 w 1539603"/>
              <a:gd name="connsiteY3" fmla="*/ 2342150 h 2369045"/>
              <a:gd name="connsiteX0" fmla="*/ 0 w 1502811"/>
              <a:gd name="connsiteY0" fmla="*/ 2342150 h 2356327"/>
              <a:gd name="connsiteX1" fmla="*/ 18339 w 1502811"/>
              <a:gd name="connsiteY1" fmla="*/ 1 h 2356327"/>
              <a:gd name="connsiteX2" fmla="*/ 1502811 w 1502811"/>
              <a:gd name="connsiteY2" fmla="*/ 2356327 h 2356327"/>
              <a:gd name="connsiteX3" fmla="*/ 0 w 1502811"/>
              <a:gd name="connsiteY3" fmla="*/ 2342150 h 2356327"/>
              <a:gd name="connsiteX0" fmla="*/ 0 w 1411603"/>
              <a:gd name="connsiteY0" fmla="*/ 2342150 h 2342150"/>
              <a:gd name="connsiteX1" fmla="*/ 18339 w 1411603"/>
              <a:gd name="connsiteY1" fmla="*/ 1 h 2342150"/>
              <a:gd name="connsiteX2" fmla="*/ 1411603 w 1411603"/>
              <a:gd name="connsiteY2" fmla="*/ 2167185 h 2342150"/>
              <a:gd name="connsiteX3" fmla="*/ 0 w 1411603"/>
              <a:gd name="connsiteY3" fmla="*/ 2342150 h 2342150"/>
              <a:gd name="connsiteX0" fmla="*/ 224881 w 1393264"/>
              <a:gd name="connsiteY0" fmla="*/ 2153006 h 2167185"/>
              <a:gd name="connsiteX1" fmla="*/ 0 w 1393264"/>
              <a:gd name="connsiteY1" fmla="*/ 1 h 2167185"/>
              <a:gd name="connsiteX2" fmla="*/ 1393264 w 1393264"/>
              <a:gd name="connsiteY2" fmla="*/ 2167185 h 2167185"/>
              <a:gd name="connsiteX3" fmla="*/ 224881 w 1393264"/>
              <a:gd name="connsiteY3" fmla="*/ 2153006 h 2167185"/>
              <a:gd name="connsiteX0" fmla="*/ 12063 w 1180446"/>
              <a:gd name="connsiteY0" fmla="*/ 1900816 h 1914995"/>
              <a:gd name="connsiteX1" fmla="*/ 0 w 1180446"/>
              <a:gd name="connsiteY1" fmla="*/ 0 h 1914995"/>
              <a:gd name="connsiteX2" fmla="*/ 1180446 w 1180446"/>
              <a:gd name="connsiteY2" fmla="*/ 1914995 h 1914995"/>
              <a:gd name="connsiteX3" fmla="*/ 12063 w 1180446"/>
              <a:gd name="connsiteY3" fmla="*/ 1900816 h 19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446" h="1914995">
                <a:moveTo>
                  <a:pt x="12063" y="1900816"/>
                </a:moveTo>
                <a:lnTo>
                  <a:pt x="0" y="0"/>
                </a:lnTo>
                <a:lnTo>
                  <a:pt x="1180446" y="1914995"/>
                </a:lnTo>
                <a:lnTo>
                  <a:pt x="12063" y="1900816"/>
                </a:lnTo>
                <a:close/>
              </a:path>
            </a:pathLst>
          </a:custGeom>
          <a:solidFill>
            <a:schemeClr val="accent5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37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3413392"/>
            <a:ext cx="12192000" cy="344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 userDrawn="1"/>
        </p:nvSpPr>
        <p:spPr>
          <a:xfrm>
            <a:off x="0" y="0"/>
            <a:ext cx="12192000" cy="159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8441006" y="3198220"/>
            <a:ext cx="3750994" cy="83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9327320" y="1563878"/>
            <a:ext cx="2864679" cy="163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0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363037" y="-34635"/>
            <a:ext cx="59648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24D49B-0E82-46B4-BC54-FF357924A8B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1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219364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363037" y="-34635"/>
            <a:ext cx="59648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24D49B-0E82-46B4-BC54-FF357924A8B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t-BR" altLang="pt-BR" sz="2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2" name="Elipse 11"/>
          <p:cNvSpPr/>
          <p:nvPr userDrawn="1"/>
        </p:nvSpPr>
        <p:spPr>
          <a:xfrm>
            <a:off x="119336" y="332656"/>
            <a:ext cx="504056" cy="5040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6" name="Imagem 5" descr="Uma imagem contendo pessoa, homem, mantendo, edifício&#10;&#10;Descrição gerada automaticamente">
            <a:extLst>
              <a:ext uri="{FF2B5EF4-FFF2-40B4-BE49-F238E27FC236}">
                <a16:creationId xmlns:a16="http://schemas.microsoft.com/office/drawing/2014/main" id="{C70B7735-15F0-DB42-85B5-3E022F2B2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5" t="3180" r="35485" b="1283"/>
          <a:stretch/>
        </p:blipFill>
        <p:spPr>
          <a:xfrm>
            <a:off x="11709134" y="216024"/>
            <a:ext cx="48598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246749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 userDrawn="1"/>
        </p:nvSpPr>
        <p:spPr>
          <a:xfrm>
            <a:off x="119336" y="332656"/>
            <a:ext cx="504056" cy="5040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" name="Imagem 5" descr="Uma imagem contendo pessoa, homem, mantendo, edifício&#10;&#10;Descrição gerada automaticamente">
            <a:extLst>
              <a:ext uri="{FF2B5EF4-FFF2-40B4-BE49-F238E27FC236}">
                <a16:creationId xmlns:a16="http://schemas.microsoft.com/office/drawing/2014/main" id="{9346CF0A-9E4D-2E40-8328-E8DCA35DF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5" t="3180" r="35485" b="1283"/>
          <a:stretch/>
        </p:blipFill>
        <p:spPr>
          <a:xfrm>
            <a:off x="11709134" y="216024"/>
            <a:ext cx="48598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2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 userDrawn="1"/>
        </p:nvSpPr>
        <p:spPr>
          <a:xfrm>
            <a:off x="0" y="219363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363037" y="-34635"/>
            <a:ext cx="59648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24D49B-0E82-46B4-BC54-FF357924A8B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 userDrawn="1"/>
        </p:nvSpPr>
        <p:spPr>
          <a:xfrm>
            <a:off x="119336" y="329169"/>
            <a:ext cx="518055" cy="51805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637391" y="35880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>
                <a:solidFill>
                  <a:srgbClr val="1F4E79"/>
                </a:solidFill>
                <a:cs typeface="Calibri"/>
              </a:rPr>
              <a:t>Cenário Macroeconômico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 userDrawn="1"/>
        </p:nvSpPr>
        <p:spPr>
          <a:xfrm>
            <a:off x="0" y="219364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6" name="Elipse 25"/>
          <p:cNvSpPr/>
          <p:nvPr userDrawn="1"/>
        </p:nvSpPr>
        <p:spPr>
          <a:xfrm>
            <a:off x="119336" y="329168"/>
            <a:ext cx="518055" cy="4912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0" name="Imagem 9" descr="Uma imagem contendo pessoa, homem, mantendo, edifício&#10;&#10;Descrição gerada automaticamente">
            <a:extLst>
              <a:ext uri="{FF2B5EF4-FFF2-40B4-BE49-F238E27FC236}">
                <a16:creationId xmlns:a16="http://schemas.microsoft.com/office/drawing/2014/main" id="{FED4CC2A-0F81-A94D-9348-6ED32AAEA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5" t="3180" r="35485" b="1283"/>
          <a:stretch/>
        </p:blipFill>
        <p:spPr>
          <a:xfrm>
            <a:off x="11709134" y="216024"/>
            <a:ext cx="48598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7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 userDrawn="1"/>
        </p:nvSpPr>
        <p:spPr>
          <a:xfrm>
            <a:off x="0" y="219363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363037" y="-34635"/>
            <a:ext cx="59648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24D49B-0E82-46B4-BC54-FF357924A8B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 userDrawn="1"/>
        </p:nvSpPr>
        <p:spPr>
          <a:xfrm>
            <a:off x="119336" y="329169"/>
            <a:ext cx="518055" cy="51805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637391" y="35880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>
                <a:solidFill>
                  <a:srgbClr val="1F4E79"/>
                </a:solidFill>
                <a:cs typeface="Calibri"/>
              </a:rPr>
              <a:t>Cenário Macroeconômico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0" y="219365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 userDrawn="1"/>
        </p:nvSpPr>
        <p:spPr>
          <a:xfrm>
            <a:off x="0" y="219364"/>
            <a:ext cx="12192000" cy="66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 userDrawn="1"/>
        </p:nvSpPr>
        <p:spPr>
          <a:xfrm>
            <a:off x="119336" y="301209"/>
            <a:ext cx="518055" cy="5192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10" name="Imagem 9" descr="Uma imagem contendo pessoa, homem, mantendo, edifício&#10;&#10;Descrição gerada automaticamente">
            <a:extLst>
              <a:ext uri="{FF2B5EF4-FFF2-40B4-BE49-F238E27FC236}">
                <a16:creationId xmlns:a16="http://schemas.microsoft.com/office/drawing/2014/main" id="{CF27DB2F-FD3C-9542-8E0A-06D3A09AF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5" t="3180" r="35485" b="1283"/>
          <a:stretch/>
        </p:blipFill>
        <p:spPr>
          <a:xfrm>
            <a:off x="11709134" y="216024"/>
            <a:ext cx="48598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7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46" r:id="rId2"/>
    <p:sldLayoutId id="2147484047" r:id="rId3"/>
    <p:sldLayoutId id="2147484045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al\Software\Grupos\COGEP\GERIN\3.%20Relacionamento%20Institucional\1.3%20Comunica&#231;&#227;o\Site%20do%20Tesouro%20Nacional\Kit%20do%20Investidor\Dados_Excel\Primario%20e%20Nominal.xlsx!Gr&#225;f%20Port%20nov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file:///\\real\Software\Grupos\COGEP\GERIN\3.%20Relacionamento%20Institucional\1.3%20Comunica&#231;&#227;o\Site%20do%20Tesouro%20Nacional\Kit%20do%20Investidor\Dados_Excel\Resultado%20primario%20-%20Crecimento%20do%20PIB.xlsx!Planilha1!L1C1:L6C11" TargetMode="Externa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al\Software\Grupos\COGEP\GERIN\3.%20Relacionamento%20Institucional\1.3%20Comunica&#231;&#227;o\Site%20do%20Tesouro%20Nacional\Kit%20do%20Investidor\Dados_Excel\4.RMD_dadosKit_Macro.xlsm!PAF_v2!L2C1:L15C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file:///\\real\Software\Grupos\COGEP\GERIN\3.%20Relacionamento%20Institucional\1.3%20Comunica&#231;&#227;o\Apresenta&#231;&#245;es\2019\Franco\S&#227;o%20Paulo\C&#243;pia%20de%20Anexo_RMD_Set_19.xlsx!4.2!%5bC&#243;pia%20de%20Anexo_RMD_Set_19.xlsx%5d4.2%20Gr&#225;fico%201" TargetMode="External"/><Relationship Id="rId7" Type="http://schemas.openxmlformats.org/officeDocument/2006/relationships/oleObject" Target="file:///\\real\Software\Grupos\COGEP\GERIN\3.%20Relacionamento%20Institucional\1.3%20Comunica&#231;&#227;o\Apresenta&#231;&#245;es\2019\Franco\S&#227;o%20Paulo\C&#243;pia%20de%20Anexo_RMD_Set_19.xlsx!4.3!%5bC&#243;pia%20de%20Anexo_RMD_Set_19.xlsx%5d4.3%20Gr&#225;fico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emf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ouro.fazenda.gov.br/relatorio-mensal-da-divida" TargetMode="Externa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\\real\Software\Grupos\COGEP\GERIN\3.%20Relacionamento%20Institucional\1.3%20Comunica&#231;&#227;o\Site%20do%20Tesouro%20Nacional\Kit%20do%20Investidor\Dados_Excel\4.RMD_dadosKit_Macro.xlsm!Gr&#225;fico5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\\real\Software\Grupos\COGEP\GERIN\3.%20Relacionamento%20Institucional\1.3%20Comunica&#231;&#227;o\Site%20do%20Tesouro%20Nacional\Kit%20do%20Investidor\Dados_Excel\4.RMD_dadosKit_Macro.xlsm!Gr&#225;fico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\\real\Software\Grupos\COGEP\GERIN\3.%20Relacionamento%20Institucional\1.3%20Comunica&#231;&#227;o\Site%20do%20Tesouro%20Nacional\Kit%20do%20Investidor\Dados_Excel\1.Proj_Focus_Macro_v2.xlsm!BP!L5C18:L22C27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real\Software\Grupos\COGEP\GERIN\3.%20Relacionamento%20Institucional\1.3%20Comunica&#231;&#227;o\Site%20do%20Tesouro%20Nacional\Kit%20do%20Investidor\Novo%20Kit\Dados\Dados%20Emergentes.xlsx!2.%20Varia&#231;&#227;o%20da%20Infla&#231;&#227;o!%5bDados%20Emergentes.xlsx%5d2.%20Varia&#231;&#227;o%20da%20Infla&#231;&#227;o%20Gr&#225;fico%201" TargetMode="External"/><Relationship Id="rId5" Type="http://schemas.openxmlformats.org/officeDocument/2006/relationships/image" Target="../media/image11.emf"/><Relationship Id="rId4" Type="http://schemas.openxmlformats.org/officeDocument/2006/relationships/oleObject" Target="file:///\\real\Software\Grupos\COGEP\GERIN\3.%20Relacionamento%20Institucional\1.3%20Comunica&#231;&#227;o\Site%20do%20Tesouro%20Nacional\Kit%20do%20Investidor\Novo%20Kit\Dados\Dados%20Emergentes.xlsx!9.%20Indicador%20de%20Vulnerabilidade!%5bDados%20Emergentes.xlsx%5d9.%20Indicador%20de%20Vulnerabilidade%20Gr&#225;fico%201" TargetMode="External"/><Relationship Id="rId9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\\real\Software\Grupos\COGEP\GERIN\3.%20Relacionamento%20Institucional\1.3%20Comunica&#231;&#227;o\Site%20do%20Tesouro%20Nacional\Kit%20do%20Investidor\Novo%20Kit\Dados\Dados%20Emergentes.xlsx!10.%20DBGG%20%25%20PIB!%5bDados%20Emergentes.xlsx%5d10.%20DBGG%20%25%20PIB%20Gr&#225;fico%203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\\real\Software\Grupos\COGEP\GERIN\3.%20Relacionamento%20Institucional\1.3%20Comunica&#231;&#227;o\Site%20do%20Tesouro%20Nacional\Kit%20do%20Investidor\Novo%20Kit\Dados\Dados%20Emergentes.xlsx!11.%20Pag.%20de%20jur.%20do%20gov.%20%25%20Rec.!%5bDados%20Emergentes.xlsx%5d11.%20Pag.%20de%20jur.%20do%20gov.%20%25%20Rec.%20Gr&#225;fico%2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al\Software\Grupos\COGEP\GERIN\3.%20Relacionamento%20Institucional\1.3%20Comunica&#231;&#227;o\Site%20do%20Tesouro%20Nacional\Kit%20do%20Investidor\Dados_Excel\1.Proj_Focus_Macro_v2.xlsm!PIB!%5b1.Proj_Focus_Macro_v2.xlsm%5dPIB%20Gr&#225;fico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\\real\Software\Grupos\COGEP\GERIN\3.%20Relacionamento%20Institucional\1.3%20Comunica&#231;&#227;o\Site%20do%20Tesouro%20Nacional\Kit%20do%20Investidor\Novo%20Kit\Dados\Dados%20Paulo.xlsx!Graf.%201!%5bDados%20Paulo.xlsx%5dGraf.%201%20Gr&#225;fico%202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\\real\Software\Grupos\COGEP\GERIN\3.%20Relacionamento%20Institucional\1.3%20Comunica&#231;&#227;o\Site%20do%20Tesouro%20Nacional\Kit%20do%20Investidor\Novo%20Kit\Dados\Dados%20Paulo.xlsx!Graf.%202!%5bDados%20Paulo.xlsx%5dGraf.%202%20Gr&#225;fico%206" TargetMode="External"/><Relationship Id="rId5" Type="http://schemas.openxmlformats.org/officeDocument/2006/relationships/image" Target="../media/image17.emf"/><Relationship Id="rId4" Type="http://schemas.openxmlformats.org/officeDocument/2006/relationships/oleObject" Target="file:///\\real\Software\Grupos\COGEP\GERIN\3.%20Relacionamento%20Institucional\1.3%20Comunica&#231;&#227;o\Site%20do%20Tesouro%20Nacional\Kit%20do%20Investidor\Novo%20Kit\Dados\Dados%20Paulo.xlsx!Gr&#225;f.%203!%5bDados%20Paulo.xlsx%5dGr&#225;f.%203%20Gr&#225;fico%203" TargetMode="External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al\Software\Grupos\COGEP\GERIN\3.%20Relacionamento%20Institucional\1.3%20Comunica&#231;&#227;o\Apresenta&#231;&#245;es\2019\Franco\Conacon\C&#243;pia%20de%20Graficos.xlsx!Gastos%20Tributarios!%5bC&#243;pia%20de%20Graficos.xlsx%5dGastos%20Tributarios%20Gr&#225;fico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file:///\\real\Software\Grupos\COGEP\GERIN\3.%20Relacionamento%20Institucional\1.3%20Comunica&#231;&#227;o\Apresenta&#231;&#245;es\2019\Franco\Conacon\C&#243;pia%20de%20Graficos.xlsx!Subs&#237;dios!%5bC&#243;pia%20de%20Graficos.xlsx%5dSubs&#237;dios%20Gr&#225;fico%201" TargetMode="Externa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F9AED2-8179-DA47-B52D-31E9290CC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33941"/>
            <a:ext cx="5715000" cy="62865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7CB32233-1110-3E42-B23A-8CB5C6665FE8}"/>
              </a:ext>
            </a:extLst>
          </p:cNvPr>
          <p:cNvGrpSpPr/>
          <p:nvPr/>
        </p:nvGrpSpPr>
        <p:grpSpPr>
          <a:xfrm>
            <a:off x="-51660" y="-699"/>
            <a:ext cx="8655997" cy="6982792"/>
            <a:chOff x="-399757" y="-40084"/>
            <a:chExt cx="8655997" cy="6982792"/>
          </a:xfrm>
        </p:grpSpPr>
        <p:sp>
          <p:nvSpPr>
            <p:cNvPr id="20" name="Retângulo 6">
              <a:extLst>
                <a:ext uri="{FF2B5EF4-FFF2-40B4-BE49-F238E27FC236}">
                  <a16:creationId xmlns:a16="http://schemas.microsoft.com/office/drawing/2014/main" id="{BAFB9C8C-D7BD-7347-83E8-458E95D3C618}"/>
                </a:ext>
              </a:extLst>
            </p:cNvPr>
            <p:cNvSpPr/>
            <p:nvPr/>
          </p:nvSpPr>
          <p:spPr>
            <a:xfrm>
              <a:off x="-399757" y="-40084"/>
              <a:ext cx="8655997" cy="69700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776414 w 9176157"/>
                <a:gd name="connsiteY3" fmla="*/ 6845481 h 6858000"/>
                <a:gd name="connsiteX4" fmla="*/ 0 w 9176157"/>
                <a:gd name="connsiteY4" fmla="*/ 0 h 6858000"/>
                <a:gd name="connsiteX0" fmla="*/ 24648 w 8399743"/>
                <a:gd name="connsiteY0" fmla="*/ 0 h 6870519"/>
                <a:gd name="connsiteX1" fmla="*/ 4946858 w 8399743"/>
                <a:gd name="connsiteY1" fmla="*/ 12519 h 6870519"/>
                <a:gd name="connsiteX2" fmla="*/ 8399743 w 8399743"/>
                <a:gd name="connsiteY2" fmla="*/ 6870519 h 6870519"/>
                <a:gd name="connsiteX3" fmla="*/ 0 w 8399743"/>
                <a:gd name="connsiteY3" fmla="*/ 6858000 h 6870519"/>
                <a:gd name="connsiteX4" fmla="*/ 24648 w 8399743"/>
                <a:gd name="connsiteY4" fmla="*/ 0 h 68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9743" h="6870519">
                  <a:moveTo>
                    <a:pt x="24648" y="0"/>
                  </a:moveTo>
                  <a:lnTo>
                    <a:pt x="4946858" y="12519"/>
                  </a:lnTo>
                  <a:lnTo>
                    <a:pt x="8399743" y="6870519"/>
                  </a:lnTo>
                  <a:lnTo>
                    <a:pt x="0" y="6858000"/>
                  </a:lnTo>
                  <a:lnTo>
                    <a:pt x="24648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dirty="0"/>
            </a:p>
          </p:txBody>
        </p:sp>
        <p:sp>
          <p:nvSpPr>
            <p:cNvPr id="19" name="Retângulo 6">
              <a:extLst>
                <a:ext uri="{FF2B5EF4-FFF2-40B4-BE49-F238E27FC236}">
                  <a16:creationId xmlns:a16="http://schemas.microsoft.com/office/drawing/2014/main" id="{505D5E3C-7193-C043-B4D5-A1859C772990}"/>
                </a:ext>
              </a:extLst>
            </p:cNvPr>
            <p:cNvSpPr/>
            <p:nvPr/>
          </p:nvSpPr>
          <p:spPr>
            <a:xfrm>
              <a:off x="-394098" y="-40084"/>
              <a:ext cx="8262297" cy="69827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1429587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429587 w 9176157"/>
                <a:gd name="connsiteY4" fmla="*/ 0 h 6870519"/>
                <a:gd name="connsiteX0" fmla="*/ 1158459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158459 w 9176157"/>
                <a:gd name="connsiteY4" fmla="*/ 0 h 6870519"/>
                <a:gd name="connsiteX0" fmla="*/ 0 w 8017698"/>
                <a:gd name="connsiteY0" fmla="*/ 0 h 6883038"/>
                <a:gd name="connsiteX1" fmla="*/ 4564813 w 8017698"/>
                <a:gd name="connsiteY1" fmla="*/ 12519 h 6883038"/>
                <a:gd name="connsiteX2" fmla="*/ 8017698 w 8017698"/>
                <a:gd name="connsiteY2" fmla="*/ 6870519 h 6883038"/>
                <a:gd name="connsiteX3" fmla="*/ 24648 w 8017698"/>
                <a:gd name="connsiteY3" fmla="*/ 6883038 h 6883038"/>
                <a:gd name="connsiteX4" fmla="*/ 0 w 8017698"/>
                <a:gd name="connsiteY4" fmla="*/ 0 h 688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7698" h="6883038">
                  <a:moveTo>
                    <a:pt x="0" y="0"/>
                  </a:moveTo>
                  <a:lnTo>
                    <a:pt x="4564813" y="12519"/>
                  </a:lnTo>
                  <a:lnTo>
                    <a:pt x="8017698" y="6870519"/>
                  </a:lnTo>
                  <a:lnTo>
                    <a:pt x="24648" y="6883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B76AC065-E256-1948-A80B-5318D09FC1E5}"/>
              </a:ext>
            </a:extLst>
          </p:cNvPr>
          <p:cNvSpPr txBox="1">
            <a:spLocks/>
          </p:cNvSpPr>
          <p:nvPr/>
        </p:nvSpPr>
        <p:spPr bwMode="auto">
          <a:xfrm>
            <a:off x="390790" y="3223149"/>
            <a:ext cx="7632848" cy="121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pt-BR" sz="3800" b="1" spc="-122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itchFamily="-4" charset="-128"/>
                <a:cs typeface="Calibri"/>
              </a:rPr>
              <a:t>Dívida Pública Federal </a:t>
            </a:r>
          </a:p>
          <a:p>
            <a:r>
              <a:rPr lang="pt-BR" altLang="pt-BR" sz="2500" spc="-122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itchFamily="-4" charset="-128"/>
                <a:cs typeface="Calibri"/>
              </a:rPr>
              <a:t>SUDIP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EECDEFBE-07DD-E149-8929-5C8EDB442339}"/>
              </a:ext>
            </a:extLst>
          </p:cNvPr>
          <p:cNvSpPr txBox="1">
            <a:spLocks/>
          </p:cNvSpPr>
          <p:nvPr/>
        </p:nvSpPr>
        <p:spPr>
          <a:xfrm>
            <a:off x="-265022" y="6146824"/>
            <a:ext cx="213454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 spc="-122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itchFamily="-4" charset="-128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sz="3000" b="0" dirty="0"/>
              <a:t>2019</a:t>
            </a:r>
            <a:r>
              <a:rPr lang="en-AU" sz="2000" b="0" dirty="0"/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766F7F8-8EC7-134A-B4D4-3A654AFF1CC4}"/>
              </a:ext>
            </a:extLst>
          </p:cNvPr>
          <p:cNvSpPr/>
          <p:nvPr/>
        </p:nvSpPr>
        <p:spPr>
          <a:xfrm>
            <a:off x="1361754" y="6220386"/>
            <a:ext cx="126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spc="-122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itchFamily="-4" charset="-128"/>
                <a:cs typeface="Calibri"/>
              </a:rPr>
              <a:t>Novembro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14BF6E-B885-6943-8F23-BA5F2277A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" y="335530"/>
            <a:ext cx="2382168" cy="42297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5CE0C24-6D94-4715-8652-687F5F7EB99F}"/>
              </a:ext>
            </a:extLst>
          </p:cNvPr>
          <p:cNvSpPr txBox="1">
            <a:spLocks/>
          </p:cNvSpPr>
          <p:nvPr/>
        </p:nvSpPr>
        <p:spPr bwMode="auto">
          <a:xfrm>
            <a:off x="-266226" y="6005592"/>
            <a:ext cx="7632848" cy="121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altLang="pt-BR" sz="2500" spc="-122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itchFamily="-4" charset="-128"/>
                <a:cs typeface="Calibri"/>
              </a:rPr>
              <a:t>Subsecretaria da Dívida Pública</a:t>
            </a:r>
          </a:p>
          <a:p>
            <a:pPr algn="r"/>
            <a:r>
              <a:rPr lang="pt-BR" altLang="pt-BR" sz="2500" spc="-122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itchFamily="-4" charset="-128"/>
                <a:cs typeface="Calibri"/>
              </a:rPr>
              <a:t>José Franco</a:t>
            </a:r>
          </a:p>
        </p:txBody>
      </p:sp>
    </p:spTree>
    <p:extLst>
      <p:ext uri="{BB962C8B-B14F-4D97-AF65-F5344CB8AC3E}">
        <p14:creationId xmlns:p14="http://schemas.microsoft.com/office/powerpoint/2010/main" val="1398232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F06856-3EE3-4ADF-8E0A-63E0BF117362}"/>
              </a:ext>
            </a:extLst>
          </p:cNvPr>
          <p:cNvSpPr txBox="1"/>
          <p:nvPr/>
        </p:nvSpPr>
        <p:spPr>
          <a:xfrm>
            <a:off x="191344" y="48474"/>
            <a:ext cx="713908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Comparação internacional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6BCFAC-C03F-4587-AF48-6CD916C6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673033"/>
            <a:ext cx="8398423" cy="61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4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014081-113A-4305-8111-60CBDA9B7230}"/>
              </a:ext>
            </a:extLst>
          </p:cNvPr>
          <p:cNvSpPr txBox="1"/>
          <p:nvPr/>
        </p:nvSpPr>
        <p:spPr>
          <a:xfrm>
            <a:off x="191344" y="-33867"/>
            <a:ext cx="1085658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Resultado primário requerido para reduzir DLSP e DBGG em 10% do PIB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67FDBAB-9BD0-44EF-B7A3-7A55D864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8" y="4923869"/>
            <a:ext cx="12033384" cy="183798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756ADEF-09C8-4ED5-A54D-E6F5A7817D21}"/>
              </a:ext>
            </a:extLst>
          </p:cNvPr>
          <p:cNvSpPr/>
          <p:nvPr/>
        </p:nvSpPr>
        <p:spPr>
          <a:xfrm>
            <a:off x="11208568" y="5436575"/>
            <a:ext cx="576064" cy="21602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AA93A5-6F4B-439B-A3A1-12CFB005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829381"/>
            <a:ext cx="10208514" cy="39030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637D4AA-45E7-45D9-BF19-581FBB691A66}"/>
              </a:ext>
            </a:extLst>
          </p:cNvPr>
          <p:cNvSpPr/>
          <p:nvPr/>
        </p:nvSpPr>
        <p:spPr>
          <a:xfrm>
            <a:off x="11225903" y="6309320"/>
            <a:ext cx="576064" cy="21602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6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302AF0-9C55-4D23-96CF-05B70B8F3764}"/>
              </a:ext>
            </a:extLst>
          </p:cNvPr>
          <p:cNvSpPr txBox="1"/>
          <p:nvPr/>
        </p:nvSpPr>
        <p:spPr>
          <a:xfrm>
            <a:off x="2434471" y="52459"/>
            <a:ext cx="713908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Análise da sustentabilidade da dívida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7686B7E2-42E1-4B1B-9282-57BFDB9F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2" y="1210247"/>
            <a:ext cx="2169356" cy="2102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2836" tIns="42836" rIns="42836" bIns="42836">
            <a:spAutoFit/>
          </a:bodyPr>
          <a:lstStyle/>
          <a:p>
            <a:pPr defTabSz="858838" eaLnBrk="0" hangingPunct="0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Devoluções de recursos (BNDES)</a:t>
            </a:r>
          </a:p>
          <a:p>
            <a:pPr defTabSz="858838" eaLnBrk="0" hangingPunct="0"/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Realizadas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defTabSz="858838" eaLnBrk="0" hangingPunc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R$ 30,5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bilhões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58838" eaLnBrk="0" hangingPunc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R$ 100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bilhões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58838" eaLnBrk="0" hangingPunc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R$ 50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bilhões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58838" eaLnBrk="0" hangingPunc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2018: R$ 130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bilhões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58838" eaLnBrk="0" hangingPunc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2019: R$ 100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bilhões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858838" eaLnBrk="0" hangingPunct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TOTAL: 410,5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bilhões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A1F0329-1B5A-46AA-9E18-3D6AE8DBDB72}"/>
              </a:ext>
            </a:extLst>
          </p:cNvPr>
          <p:cNvSpPr/>
          <p:nvPr/>
        </p:nvSpPr>
        <p:spPr>
          <a:xfrm>
            <a:off x="479376" y="6092737"/>
            <a:ext cx="8023928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Entre 2015 e 2018, os pagamentos do BNDES reduziram a Dívida Bruta em 5% do PIB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ADAD68E-65F2-4465-A7D6-D02CDF85D326}"/>
              </a:ext>
            </a:extLst>
          </p:cNvPr>
          <p:cNvSpPr/>
          <p:nvPr/>
        </p:nvSpPr>
        <p:spPr>
          <a:xfrm>
            <a:off x="623392" y="6455958"/>
            <a:ext cx="8546105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As perspectivas para a DBGG são bastante sensíveis ao grau de aprovação das reformas fiscais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BB0795B-376B-4B16-B5A5-B8475FEF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471" y="5783628"/>
            <a:ext cx="3272502" cy="4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36" tIns="42836" rIns="42836" bIns="42836">
            <a:spAutoFit/>
          </a:bodyPr>
          <a:lstStyle/>
          <a:p>
            <a:r>
              <a:rPr lang="pt-BR" sz="1200" dirty="0">
                <a:cs typeface="Arial" panose="020B0604020202020204" pitchFamily="34" charset="0"/>
              </a:rPr>
              <a:t>Fonte: Banco Central. Previsão</a:t>
            </a:r>
            <a:r>
              <a:rPr lang="en-US" sz="1200" dirty="0"/>
              <a:t>: Tesouro Nacional </a:t>
            </a:r>
            <a:endParaRPr lang="pt-BR" sz="1200" b="1" dirty="0">
              <a:cs typeface="Arial" panose="020B0604020202020204" pitchFamily="34" charset="0"/>
            </a:endParaRPr>
          </a:p>
          <a:p>
            <a:endParaRPr lang="pt-BR" sz="105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3E6C6A-7EC1-42A5-9197-22E37543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724310"/>
            <a:ext cx="8145594" cy="50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1793CD-A156-474A-82FD-99159055B310}"/>
              </a:ext>
            </a:extLst>
          </p:cNvPr>
          <p:cNvSpPr txBox="1"/>
          <p:nvPr/>
        </p:nvSpPr>
        <p:spPr>
          <a:xfrm>
            <a:off x="263352" y="85768"/>
            <a:ext cx="713908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lnSpc>
                <a:spcPct val="150000"/>
              </a:lnSpc>
              <a:defRPr sz="28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n-AU" dirty="0" err="1"/>
              <a:t>Tendência</a:t>
            </a:r>
            <a:r>
              <a:rPr lang="en-AU" dirty="0"/>
              <a:t> Fiscal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6243D2D-1BF1-4BE5-8C20-DED05529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666" y="4084021"/>
            <a:ext cx="1872526" cy="57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36" tIns="42836" rIns="42836" bIns="42836">
            <a:spAutoFit/>
          </a:bodyPr>
          <a:lstStyle/>
          <a:p>
            <a:pPr defTabSz="858838" eaLnBrk="0" hangingPunct="0"/>
            <a:r>
              <a:rPr lang="pt-BR" sz="1050" dirty="0">
                <a:solidFill>
                  <a:prstClr val="black"/>
                </a:solidFill>
              </a:rPr>
              <a:t>Fontes: </a:t>
            </a:r>
          </a:p>
          <a:p>
            <a:pPr defTabSz="858838" eaLnBrk="0" hangingPunct="0"/>
            <a:r>
              <a:rPr lang="pt-BR" sz="1050" dirty="0">
                <a:solidFill>
                  <a:prstClr val="black"/>
                </a:solidFill>
              </a:rPr>
              <a:t>Realizado: Banco Central</a:t>
            </a:r>
          </a:p>
          <a:p>
            <a:pPr defTabSz="858838" eaLnBrk="0" hangingPunct="0"/>
            <a:r>
              <a:rPr lang="pt-BR" sz="1050" dirty="0">
                <a:solidFill>
                  <a:prstClr val="black"/>
                </a:solidFill>
              </a:rPr>
              <a:t>Projeções: LDO 2020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4BD42E6D-F5C4-4495-913B-28EC8D8DD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42" y="6247896"/>
            <a:ext cx="3156922" cy="2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36" tIns="42836" rIns="42836" bIns="42836">
            <a:spAutoFit/>
          </a:bodyPr>
          <a:lstStyle/>
          <a:p>
            <a:pPr defTabSz="858838" eaLnBrk="0" hangingPunct="0"/>
            <a:r>
              <a:rPr lang="pt-BR" sz="1050" dirty="0">
                <a:solidFill>
                  <a:prstClr val="black"/>
                </a:solidFill>
              </a:rPr>
              <a:t>Fonte: Banco Central. Projeções:  LDO  2020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BEB43C-1E0F-4740-8AB2-6E78A71191C8}"/>
              </a:ext>
            </a:extLst>
          </p:cNvPr>
          <p:cNvSpPr/>
          <p:nvPr/>
        </p:nvSpPr>
        <p:spPr>
          <a:xfrm>
            <a:off x="1199456" y="6436306"/>
            <a:ext cx="7428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8838" eaLnBrk="0" hangingPunct="0"/>
            <a:r>
              <a:rPr lang="pt-BR" sz="1100" dirty="0">
                <a:solidFill>
                  <a:prstClr val="black"/>
                </a:solidFill>
              </a:rPr>
              <a:t>(As projeções utilizam crescimento real do PIB igual a 2,7% em 2020, 2,6% em 2021 e 2,5% em 2022)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F6805F4-1228-48CB-9E4A-0454289D4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01038"/>
              </p:ext>
            </p:extLst>
          </p:nvPr>
        </p:nvGraphicFramePr>
        <p:xfrm>
          <a:off x="1343472" y="421694"/>
          <a:ext cx="8511194" cy="415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40" name="Worksheet" r:id="rId3" imgW="9639386" imgH="6000750" progId="Excel.Sheet.12">
                  <p:link updateAutomatic="1"/>
                </p:oleObj>
              </mc:Choice>
              <mc:Fallback>
                <p:oleObj name="Worksheet" r:id="rId3" imgW="9639386" imgH="60007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472" y="421694"/>
                        <a:ext cx="8511194" cy="415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A916696-1067-4DCA-9F21-8E322585A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31818"/>
              </p:ext>
            </p:extLst>
          </p:nvPr>
        </p:nvGraphicFramePr>
        <p:xfrm>
          <a:off x="1301257" y="4732633"/>
          <a:ext cx="8626734" cy="153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41" name="Worksheet" r:id="rId5" imgW="7800953" imgH="1390535" progId="Excel.Sheet.12">
                  <p:link updateAutomatic="1"/>
                </p:oleObj>
              </mc:Choice>
              <mc:Fallback>
                <p:oleObj name="Worksheet" r:id="rId5" imgW="7800953" imgH="13905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257" y="4732633"/>
                        <a:ext cx="8626734" cy="1537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36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6EC99E-7871-425B-B86F-AB3AB72AAB9E}"/>
              </a:ext>
            </a:extLst>
          </p:cNvPr>
          <p:cNvSpPr txBox="1"/>
          <p:nvPr/>
        </p:nvSpPr>
        <p:spPr>
          <a:xfrm>
            <a:off x="479376" y="260648"/>
            <a:ext cx="9001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Histórico da Classificação de Risco Soberano – Agência S&amp;P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8E8F0E-B006-43A5-BB42-6C45B0FB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86" y="1124744"/>
            <a:ext cx="10730251" cy="51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6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6EC99E-7871-425B-B86F-AB3AB72AAB9E}"/>
              </a:ext>
            </a:extLst>
          </p:cNvPr>
          <p:cNvSpPr txBox="1"/>
          <p:nvPr/>
        </p:nvSpPr>
        <p:spPr>
          <a:xfrm>
            <a:off x="263352" y="145393"/>
            <a:ext cx="9001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Metodologia da Agência S&amp;P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7D8642-DFC3-4D3F-A8FA-7C8EED333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3" y="1190887"/>
            <a:ext cx="9732159" cy="526244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00A67CD-47A2-4794-B2CF-45BB708A4922}"/>
              </a:ext>
            </a:extLst>
          </p:cNvPr>
          <p:cNvSpPr/>
          <p:nvPr/>
        </p:nvSpPr>
        <p:spPr>
          <a:xfrm>
            <a:off x="2423592" y="2132856"/>
            <a:ext cx="1224136" cy="72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F1518108-C5C3-4046-A2FB-626E70C23C02}"/>
              </a:ext>
            </a:extLst>
          </p:cNvPr>
          <p:cNvSpPr/>
          <p:nvPr/>
        </p:nvSpPr>
        <p:spPr>
          <a:xfrm rot="1987288">
            <a:off x="1981691" y="2882971"/>
            <a:ext cx="432048" cy="86409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958BBA-D13F-45DF-AF54-0BD221A127A6}"/>
              </a:ext>
            </a:extLst>
          </p:cNvPr>
          <p:cNvSpPr txBox="1"/>
          <p:nvPr/>
        </p:nvSpPr>
        <p:spPr>
          <a:xfrm>
            <a:off x="29324" y="3822111"/>
            <a:ext cx="3924437" cy="92333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 último rebaixamento da agência, de BB para BB-, deve-se à deterioração desta nota, de 3 para 4</a:t>
            </a:r>
          </a:p>
        </p:txBody>
      </p:sp>
    </p:spTree>
    <p:extLst>
      <p:ext uri="{BB962C8B-B14F-4D97-AF65-F5344CB8AC3E}">
        <p14:creationId xmlns:p14="http://schemas.microsoft.com/office/powerpoint/2010/main" val="12078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6EC99E-7871-425B-B86F-AB3AB72AAB9E}"/>
              </a:ext>
            </a:extLst>
          </p:cNvPr>
          <p:cNvSpPr txBox="1"/>
          <p:nvPr/>
        </p:nvSpPr>
        <p:spPr>
          <a:xfrm>
            <a:off x="119336" y="9927"/>
            <a:ext cx="9001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Metodologia da Agência S&amp;P – Avaliação Institucional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8728B30-2CE0-4B1C-A424-CD64F7F5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243"/>
            <a:ext cx="12192000" cy="589536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9B32F1B-60F0-4B7C-8179-6000977AB0FD}"/>
              </a:ext>
            </a:extLst>
          </p:cNvPr>
          <p:cNvSpPr/>
          <p:nvPr/>
        </p:nvSpPr>
        <p:spPr>
          <a:xfrm>
            <a:off x="695400" y="4869160"/>
            <a:ext cx="5256584" cy="432048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40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6A7B02B-BFE7-B24E-83D9-7C70BAD74F70}"/>
              </a:ext>
            </a:extLst>
          </p:cNvPr>
          <p:cNvGrpSpPr/>
          <p:nvPr/>
        </p:nvGrpSpPr>
        <p:grpSpPr>
          <a:xfrm>
            <a:off x="-60675" y="-40084"/>
            <a:ext cx="8655997" cy="6982792"/>
            <a:chOff x="-399757" y="-40084"/>
            <a:chExt cx="8655997" cy="6982792"/>
          </a:xfrm>
        </p:grpSpPr>
        <p:sp>
          <p:nvSpPr>
            <p:cNvPr id="27" name="Retângulo 6">
              <a:extLst>
                <a:ext uri="{FF2B5EF4-FFF2-40B4-BE49-F238E27FC236}">
                  <a16:creationId xmlns:a16="http://schemas.microsoft.com/office/drawing/2014/main" id="{3B6F30E2-8BC4-2448-AF01-1844570884FE}"/>
                </a:ext>
              </a:extLst>
            </p:cNvPr>
            <p:cNvSpPr/>
            <p:nvPr/>
          </p:nvSpPr>
          <p:spPr>
            <a:xfrm>
              <a:off x="-399757" y="-40084"/>
              <a:ext cx="8655997" cy="69700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776414 w 9176157"/>
                <a:gd name="connsiteY3" fmla="*/ 6845481 h 6858000"/>
                <a:gd name="connsiteX4" fmla="*/ 0 w 9176157"/>
                <a:gd name="connsiteY4" fmla="*/ 0 h 6858000"/>
                <a:gd name="connsiteX0" fmla="*/ 24648 w 8399743"/>
                <a:gd name="connsiteY0" fmla="*/ 0 h 6870519"/>
                <a:gd name="connsiteX1" fmla="*/ 4946858 w 8399743"/>
                <a:gd name="connsiteY1" fmla="*/ 12519 h 6870519"/>
                <a:gd name="connsiteX2" fmla="*/ 8399743 w 8399743"/>
                <a:gd name="connsiteY2" fmla="*/ 6870519 h 6870519"/>
                <a:gd name="connsiteX3" fmla="*/ 0 w 8399743"/>
                <a:gd name="connsiteY3" fmla="*/ 6858000 h 6870519"/>
                <a:gd name="connsiteX4" fmla="*/ 24648 w 8399743"/>
                <a:gd name="connsiteY4" fmla="*/ 0 h 68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9743" h="6870519">
                  <a:moveTo>
                    <a:pt x="24648" y="0"/>
                  </a:moveTo>
                  <a:lnTo>
                    <a:pt x="4946858" y="12519"/>
                  </a:lnTo>
                  <a:lnTo>
                    <a:pt x="8399743" y="6870519"/>
                  </a:lnTo>
                  <a:lnTo>
                    <a:pt x="0" y="6858000"/>
                  </a:lnTo>
                  <a:lnTo>
                    <a:pt x="24648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dirty="0"/>
            </a:p>
          </p:txBody>
        </p:sp>
        <p:sp>
          <p:nvSpPr>
            <p:cNvPr id="28" name="Retângulo 6">
              <a:extLst>
                <a:ext uri="{FF2B5EF4-FFF2-40B4-BE49-F238E27FC236}">
                  <a16:creationId xmlns:a16="http://schemas.microsoft.com/office/drawing/2014/main" id="{C9CD5C94-5727-1E4A-8964-42E89A91E68D}"/>
                </a:ext>
              </a:extLst>
            </p:cNvPr>
            <p:cNvSpPr/>
            <p:nvPr/>
          </p:nvSpPr>
          <p:spPr>
            <a:xfrm>
              <a:off x="-394098" y="-40084"/>
              <a:ext cx="8262297" cy="69827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1429587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429587 w 9176157"/>
                <a:gd name="connsiteY4" fmla="*/ 0 h 6870519"/>
                <a:gd name="connsiteX0" fmla="*/ 1158459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158459 w 9176157"/>
                <a:gd name="connsiteY4" fmla="*/ 0 h 6870519"/>
                <a:gd name="connsiteX0" fmla="*/ 0 w 8017698"/>
                <a:gd name="connsiteY0" fmla="*/ 0 h 6883038"/>
                <a:gd name="connsiteX1" fmla="*/ 4564813 w 8017698"/>
                <a:gd name="connsiteY1" fmla="*/ 12519 h 6883038"/>
                <a:gd name="connsiteX2" fmla="*/ 8017698 w 8017698"/>
                <a:gd name="connsiteY2" fmla="*/ 6870519 h 6883038"/>
                <a:gd name="connsiteX3" fmla="*/ 24648 w 8017698"/>
                <a:gd name="connsiteY3" fmla="*/ 6883038 h 6883038"/>
                <a:gd name="connsiteX4" fmla="*/ 0 w 8017698"/>
                <a:gd name="connsiteY4" fmla="*/ 0 h 688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7698" h="6883038">
                  <a:moveTo>
                    <a:pt x="0" y="0"/>
                  </a:moveTo>
                  <a:lnTo>
                    <a:pt x="4564813" y="12519"/>
                  </a:lnTo>
                  <a:lnTo>
                    <a:pt x="8017698" y="6870519"/>
                  </a:lnTo>
                  <a:lnTo>
                    <a:pt x="24648" y="6883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Elipse 2">
            <a:extLst>
              <a:ext uri="{FF2B5EF4-FFF2-40B4-BE49-F238E27FC236}">
                <a16:creationId xmlns:a16="http://schemas.microsoft.com/office/drawing/2014/main" id="{7F6E111E-C83C-2F46-9627-4D0598B33859}"/>
              </a:ext>
            </a:extLst>
          </p:cNvPr>
          <p:cNvSpPr/>
          <p:nvPr/>
        </p:nvSpPr>
        <p:spPr>
          <a:xfrm>
            <a:off x="1127528" y="2065850"/>
            <a:ext cx="720000" cy="72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ipse 9">
            <a:extLst>
              <a:ext uri="{FF2B5EF4-FFF2-40B4-BE49-F238E27FC236}">
                <a16:creationId xmlns:a16="http://schemas.microsoft.com/office/drawing/2014/main" id="{A966B92F-9311-884F-98A3-508BD81745C0}"/>
              </a:ext>
            </a:extLst>
          </p:cNvPr>
          <p:cNvSpPr/>
          <p:nvPr/>
        </p:nvSpPr>
        <p:spPr>
          <a:xfrm>
            <a:off x="1127528" y="2893188"/>
            <a:ext cx="720000" cy="72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>
                <a:solidFill>
                  <a:schemeClr val="bg1"/>
                </a:solidFill>
              </a:rPr>
              <a:t>2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5" name="Elipse 8">
            <a:extLst>
              <a:ext uri="{FF2B5EF4-FFF2-40B4-BE49-F238E27FC236}">
                <a16:creationId xmlns:a16="http://schemas.microsoft.com/office/drawing/2014/main" id="{1AA3CA5E-AE0F-0342-9779-CCA0D594AA67}"/>
              </a:ext>
            </a:extLst>
          </p:cNvPr>
          <p:cNvSpPr/>
          <p:nvPr/>
        </p:nvSpPr>
        <p:spPr>
          <a:xfrm>
            <a:off x="1114276" y="3720526"/>
            <a:ext cx="720000" cy="72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A58C44-D60E-E34A-8748-B68C83C05771}"/>
              </a:ext>
            </a:extLst>
          </p:cNvPr>
          <p:cNvSpPr txBox="1"/>
          <p:nvPr/>
        </p:nvSpPr>
        <p:spPr>
          <a:xfrm>
            <a:off x="1987702" y="2176695"/>
            <a:ext cx="489654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Aft>
                <a:spcPts val="300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Cenário</a:t>
            </a:r>
            <a:r>
              <a:rPr lang="en-AU" alt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Macroeconômico</a:t>
            </a:r>
            <a:endParaRPr lang="en-AU" altLang="pt-BR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Reformas</a:t>
            </a:r>
            <a:r>
              <a:rPr lang="en-AU" alt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Estruturais</a:t>
            </a:r>
            <a:endParaRPr lang="en-AU" altLang="pt-BR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50000"/>
              </a:lnSpc>
              <a:spcAft>
                <a:spcPts val="3000"/>
              </a:spcAft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Detalhes</a:t>
            </a:r>
            <a:r>
              <a:rPr lang="en-AU" altLang="pt-B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da Dívida Pública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1B9A00-78EB-8B46-9F30-C0FE060ED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60648"/>
            <a:ext cx="1800200" cy="3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5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62B644D-AD77-4A2D-AA58-729858AEB228}"/>
              </a:ext>
            </a:extLst>
          </p:cNvPr>
          <p:cNvSpPr txBox="1"/>
          <p:nvPr/>
        </p:nvSpPr>
        <p:spPr>
          <a:xfrm>
            <a:off x="1919536" y="260648"/>
            <a:ext cx="763284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AU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Resultados</a:t>
            </a:r>
            <a:r>
              <a:rPr lang="en-AU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e </a:t>
            </a:r>
            <a:r>
              <a:rPr lang="en-AU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Projeções</a:t>
            </a:r>
            <a:r>
              <a:rPr lang="en-AU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da Dívida Pública Federal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C9B694EC-6AE8-4A72-93B4-C8E269DB7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7" y="5718667"/>
            <a:ext cx="8784976" cy="2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695" tIns="45695" rIns="45695" bIns="45695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200" dirty="0"/>
              <a:t>Fonte: Plano </a:t>
            </a:r>
            <a:r>
              <a:rPr lang="en-US" sz="1200" dirty="0" err="1"/>
              <a:t>Anual</a:t>
            </a:r>
            <a:r>
              <a:rPr lang="en-US" sz="1200" dirty="0"/>
              <a:t> de </a:t>
            </a:r>
            <a:r>
              <a:rPr lang="en-US" sz="1200" dirty="0" err="1"/>
              <a:t>Financiamento</a:t>
            </a:r>
            <a:r>
              <a:rPr lang="en-US" sz="1200" dirty="0"/>
              <a:t> – PAF 2019 e </a:t>
            </a:r>
            <a:r>
              <a:rPr lang="en-US" sz="1200" dirty="0" err="1"/>
              <a:t>Relatório</a:t>
            </a:r>
            <a:r>
              <a:rPr lang="en-US" sz="1200" dirty="0"/>
              <a:t> Mensal da Dívida – RMD</a:t>
            </a:r>
            <a:endParaRPr lang="en-US" sz="1100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804F67D-3A61-434E-9C4D-6C16E29FE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28079"/>
              </p:ext>
            </p:extLst>
          </p:nvPr>
        </p:nvGraphicFramePr>
        <p:xfrm>
          <a:off x="1004888" y="1155700"/>
          <a:ext cx="1018222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1" name="Macro-Enabled Worksheet" r:id="rId3" imgW="10182247" imgH="4543425" progId="Excel.SheetMacroEnabled.12">
                  <p:link updateAutomatic="1"/>
                </p:oleObj>
              </mc:Choice>
              <mc:Fallback>
                <p:oleObj name="Macro-Enabled Worksheet" r:id="rId3" imgW="10182247" imgH="45434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1155700"/>
                        <a:ext cx="10182225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99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5DAA5FC-DE25-471C-81C6-6C430E60FB22}"/>
              </a:ext>
            </a:extLst>
          </p:cNvPr>
          <p:cNvSpPr txBox="1"/>
          <p:nvPr/>
        </p:nvSpPr>
        <p:spPr>
          <a:xfrm>
            <a:off x="3143672" y="240001"/>
            <a:ext cx="684076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Composição da DPF no médio prazo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9220A0F-5405-4C81-8242-84B56F39D6DF}"/>
              </a:ext>
            </a:extLst>
          </p:cNvPr>
          <p:cNvSpPr/>
          <p:nvPr/>
        </p:nvSpPr>
        <p:spPr>
          <a:xfrm>
            <a:off x="1415480" y="5882039"/>
            <a:ext cx="2417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Tesouro Nacional – PAF 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FC3616-2C4F-48FB-9186-DB7EDF64D2E8}"/>
              </a:ext>
            </a:extLst>
          </p:cNvPr>
          <p:cNvSpPr txBox="1"/>
          <p:nvPr/>
        </p:nvSpPr>
        <p:spPr>
          <a:xfrm>
            <a:off x="1415480" y="616530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2"/>
                </a:solidFill>
              </a:rPr>
              <a:t>As trajetórias indicam como o Tesouro poderá conduzir sua estratégia de financiamento, a depender das condições macroeconômicas e financeiras do país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629DAC6-C788-40D5-B8BB-1C0984656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918118"/>
            <a:ext cx="9166833" cy="49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6A7B02B-BFE7-B24E-83D9-7C70BAD74F70}"/>
              </a:ext>
            </a:extLst>
          </p:cNvPr>
          <p:cNvGrpSpPr/>
          <p:nvPr/>
        </p:nvGrpSpPr>
        <p:grpSpPr>
          <a:xfrm>
            <a:off x="-60675" y="-40084"/>
            <a:ext cx="8655997" cy="6982792"/>
            <a:chOff x="-399757" y="-40084"/>
            <a:chExt cx="8655997" cy="6982792"/>
          </a:xfrm>
        </p:grpSpPr>
        <p:sp>
          <p:nvSpPr>
            <p:cNvPr id="27" name="Retângulo 6">
              <a:extLst>
                <a:ext uri="{FF2B5EF4-FFF2-40B4-BE49-F238E27FC236}">
                  <a16:creationId xmlns:a16="http://schemas.microsoft.com/office/drawing/2014/main" id="{3B6F30E2-8BC4-2448-AF01-1844570884FE}"/>
                </a:ext>
              </a:extLst>
            </p:cNvPr>
            <p:cNvSpPr/>
            <p:nvPr/>
          </p:nvSpPr>
          <p:spPr>
            <a:xfrm>
              <a:off x="-399757" y="-40084"/>
              <a:ext cx="8655997" cy="69700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776414 w 9176157"/>
                <a:gd name="connsiteY3" fmla="*/ 6845481 h 6858000"/>
                <a:gd name="connsiteX4" fmla="*/ 0 w 9176157"/>
                <a:gd name="connsiteY4" fmla="*/ 0 h 6858000"/>
                <a:gd name="connsiteX0" fmla="*/ 24648 w 8399743"/>
                <a:gd name="connsiteY0" fmla="*/ 0 h 6870519"/>
                <a:gd name="connsiteX1" fmla="*/ 4946858 w 8399743"/>
                <a:gd name="connsiteY1" fmla="*/ 12519 h 6870519"/>
                <a:gd name="connsiteX2" fmla="*/ 8399743 w 8399743"/>
                <a:gd name="connsiteY2" fmla="*/ 6870519 h 6870519"/>
                <a:gd name="connsiteX3" fmla="*/ 0 w 8399743"/>
                <a:gd name="connsiteY3" fmla="*/ 6858000 h 6870519"/>
                <a:gd name="connsiteX4" fmla="*/ 24648 w 8399743"/>
                <a:gd name="connsiteY4" fmla="*/ 0 h 68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9743" h="6870519">
                  <a:moveTo>
                    <a:pt x="24648" y="0"/>
                  </a:moveTo>
                  <a:lnTo>
                    <a:pt x="4946858" y="12519"/>
                  </a:lnTo>
                  <a:lnTo>
                    <a:pt x="8399743" y="6870519"/>
                  </a:lnTo>
                  <a:lnTo>
                    <a:pt x="0" y="6858000"/>
                  </a:lnTo>
                  <a:lnTo>
                    <a:pt x="24648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dirty="0"/>
            </a:p>
          </p:txBody>
        </p:sp>
        <p:sp>
          <p:nvSpPr>
            <p:cNvPr id="28" name="Retângulo 6">
              <a:extLst>
                <a:ext uri="{FF2B5EF4-FFF2-40B4-BE49-F238E27FC236}">
                  <a16:creationId xmlns:a16="http://schemas.microsoft.com/office/drawing/2014/main" id="{C9CD5C94-5727-1E4A-8964-42E89A91E68D}"/>
                </a:ext>
              </a:extLst>
            </p:cNvPr>
            <p:cNvSpPr/>
            <p:nvPr/>
          </p:nvSpPr>
          <p:spPr>
            <a:xfrm>
              <a:off x="-394098" y="-40084"/>
              <a:ext cx="8262297" cy="69827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1429587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429587 w 9176157"/>
                <a:gd name="connsiteY4" fmla="*/ 0 h 6870519"/>
                <a:gd name="connsiteX0" fmla="*/ 1158459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158459 w 9176157"/>
                <a:gd name="connsiteY4" fmla="*/ 0 h 6870519"/>
                <a:gd name="connsiteX0" fmla="*/ 0 w 8017698"/>
                <a:gd name="connsiteY0" fmla="*/ 0 h 6883038"/>
                <a:gd name="connsiteX1" fmla="*/ 4564813 w 8017698"/>
                <a:gd name="connsiteY1" fmla="*/ 12519 h 6883038"/>
                <a:gd name="connsiteX2" fmla="*/ 8017698 w 8017698"/>
                <a:gd name="connsiteY2" fmla="*/ 6870519 h 6883038"/>
                <a:gd name="connsiteX3" fmla="*/ 24648 w 8017698"/>
                <a:gd name="connsiteY3" fmla="*/ 6883038 h 6883038"/>
                <a:gd name="connsiteX4" fmla="*/ 0 w 8017698"/>
                <a:gd name="connsiteY4" fmla="*/ 0 h 688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7698" h="6883038">
                  <a:moveTo>
                    <a:pt x="0" y="0"/>
                  </a:moveTo>
                  <a:lnTo>
                    <a:pt x="4564813" y="12519"/>
                  </a:lnTo>
                  <a:lnTo>
                    <a:pt x="8017698" y="6870519"/>
                  </a:lnTo>
                  <a:lnTo>
                    <a:pt x="24648" y="6883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Elipse 2">
            <a:extLst>
              <a:ext uri="{FF2B5EF4-FFF2-40B4-BE49-F238E27FC236}">
                <a16:creationId xmlns:a16="http://schemas.microsoft.com/office/drawing/2014/main" id="{7F6E111E-C83C-2F46-9627-4D0598B33859}"/>
              </a:ext>
            </a:extLst>
          </p:cNvPr>
          <p:cNvSpPr/>
          <p:nvPr/>
        </p:nvSpPr>
        <p:spPr>
          <a:xfrm>
            <a:off x="1127528" y="2065850"/>
            <a:ext cx="720000" cy="72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ipse 9">
            <a:extLst>
              <a:ext uri="{FF2B5EF4-FFF2-40B4-BE49-F238E27FC236}">
                <a16:creationId xmlns:a16="http://schemas.microsoft.com/office/drawing/2014/main" id="{A966B92F-9311-884F-98A3-508BD81745C0}"/>
              </a:ext>
            </a:extLst>
          </p:cNvPr>
          <p:cNvSpPr/>
          <p:nvPr/>
        </p:nvSpPr>
        <p:spPr>
          <a:xfrm>
            <a:off x="1127528" y="2893188"/>
            <a:ext cx="720000" cy="72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2</a:t>
            </a:r>
          </a:p>
        </p:txBody>
      </p:sp>
      <p:sp>
        <p:nvSpPr>
          <p:cNvPr id="15" name="Elipse 8">
            <a:extLst>
              <a:ext uri="{FF2B5EF4-FFF2-40B4-BE49-F238E27FC236}">
                <a16:creationId xmlns:a16="http://schemas.microsoft.com/office/drawing/2014/main" id="{1AA3CA5E-AE0F-0342-9779-CCA0D594AA67}"/>
              </a:ext>
            </a:extLst>
          </p:cNvPr>
          <p:cNvSpPr/>
          <p:nvPr/>
        </p:nvSpPr>
        <p:spPr>
          <a:xfrm>
            <a:off x="1114276" y="3720526"/>
            <a:ext cx="720000" cy="72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A58C44-D60E-E34A-8748-B68C83C05771}"/>
              </a:ext>
            </a:extLst>
          </p:cNvPr>
          <p:cNvSpPr txBox="1"/>
          <p:nvPr/>
        </p:nvSpPr>
        <p:spPr>
          <a:xfrm>
            <a:off x="1987702" y="2176695"/>
            <a:ext cx="489654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Cenário</a:t>
            </a:r>
            <a:r>
              <a:rPr lang="en-AU" altLang="pt-B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Macroeconômico</a:t>
            </a:r>
            <a:endParaRPr lang="en-AU" altLang="pt-B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Reformas</a:t>
            </a:r>
            <a:r>
              <a:rPr lang="en-AU" alt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Estruturais</a:t>
            </a:r>
            <a:endParaRPr lang="en-AU" altLang="pt-BR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50000"/>
              </a:lnSpc>
              <a:spcAft>
                <a:spcPts val="3000"/>
              </a:spcAft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Detalhes</a:t>
            </a:r>
            <a:r>
              <a:rPr lang="en-AU" alt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da Dívida Pública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1B9A00-78EB-8B46-9F30-C0FE060ED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60648"/>
            <a:ext cx="1800200" cy="3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AEA1F2-175C-426D-BAE9-12B16BEED3E4}"/>
              </a:ext>
            </a:extLst>
          </p:cNvPr>
          <p:cNvSpPr txBox="1"/>
          <p:nvPr/>
        </p:nvSpPr>
        <p:spPr>
          <a:xfrm>
            <a:off x="1343472" y="322197"/>
            <a:ext cx="979308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Indicadores da Estrutura de Vencimentos da DPF no Médio Prazo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CAB0E1-6842-4654-A9E2-760D8CE20253}"/>
              </a:ext>
            </a:extLst>
          </p:cNvPr>
          <p:cNvSpPr txBox="1"/>
          <p:nvPr/>
        </p:nvSpPr>
        <p:spPr>
          <a:xfrm>
            <a:off x="670720" y="5373216"/>
            <a:ext cx="1094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O processo de retomada da convergência para a estrutura ótima de longo prazo será tanto mais benéfico quanto mais rápido se fortalecerem os resultados fiscais, a confiança dos agentes e a retomada do crescimento econômico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00FCD29-F603-43FC-8330-FC3232FEF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9" y="1628800"/>
            <a:ext cx="11034661" cy="2700932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1333E27C-2E08-4B94-A96C-6BDEBBC1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20" y="4504229"/>
            <a:ext cx="7488832" cy="27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915" tIns="42915" rIns="42915" bIns="42915">
            <a:spAutoFit/>
          </a:bodyPr>
          <a:lstStyle/>
          <a:p>
            <a:pPr defTabSz="858838" eaLnBrk="0" hangingPunct="0"/>
            <a:r>
              <a:rPr lang="en-US" sz="1200" dirty="0"/>
              <a:t>Fonte: Tesouro Nacional – PAF 2019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1968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D9982B4-4FF9-4BA1-8384-2045DC398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42313"/>
              </p:ext>
            </p:extLst>
          </p:nvPr>
        </p:nvGraphicFramePr>
        <p:xfrm>
          <a:off x="213573" y="673175"/>
          <a:ext cx="6022299" cy="37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59" name="Worksheet" r:id="rId3" imgW="9067972" imgH="5667490" progId="Excel.Sheet.12">
                  <p:link updateAutomatic="1"/>
                </p:oleObj>
              </mc:Choice>
              <mc:Fallback>
                <p:oleObj name="Worksheet" r:id="rId3" imgW="9067972" imgH="56674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573" y="673175"/>
                        <a:ext cx="6022299" cy="376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F1A4C8F3-3A4D-49D3-9AD9-5321EDA52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4" y="1805384"/>
            <a:ext cx="236115" cy="6875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99D4A2F-BE72-4196-8686-DE976ED33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08" y="1674887"/>
            <a:ext cx="207041" cy="1394073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EF757C6-EC87-4EBA-9FFB-ED406CE63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72886"/>
              </p:ext>
            </p:extLst>
          </p:nvPr>
        </p:nvGraphicFramePr>
        <p:xfrm>
          <a:off x="6437301" y="2708920"/>
          <a:ext cx="5663952" cy="400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60" name="Worksheet" r:id="rId7" imgW="8077200" imgH="5705360" progId="Excel.Sheet.12">
                  <p:link updateAutomatic="1"/>
                </p:oleObj>
              </mc:Choice>
              <mc:Fallback>
                <p:oleObj name="Worksheet" r:id="rId7" imgW="8077200" imgH="57053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7301" y="2708920"/>
                        <a:ext cx="5663952" cy="400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CEE78CF3-5B7A-4A2F-83D0-10EA8F86D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5455" y="4367323"/>
            <a:ext cx="238125" cy="6762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4D0F580-D138-4A53-BA34-0A45F14A6777}"/>
              </a:ext>
            </a:extLst>
          </p:cNvPr>
          <p:cNvSpPr txBox="1"/>
          <p:nvPr/>
        </p:nvSpPr>
        <p:spPr>
          <a:xfrm>
            <a:off x="1199456" y="118373"/>
            <a:ext cx="416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Custo médio acumulado em 12 meses da DPF,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DPMFi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DPFe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 e LFT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078F714-64AF-4DC9-B6E8-1004BFC999C3}"/>
              </a:ext>
            </a:extLst>
          </p:cNvPr>
          <p:cNvSpPr txBox="1"/>
          <p:nvPr/>
        </p:nvSpPr>
        <p:spPr>
          <a:xfrm>
            <a:off x="7123092" y="199707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Custo médio das emissões dos títulos da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DPMFi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 acumulado em 12 meses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76C92E-0A41-4ED4-BE2F-FB1A13F8222D}"/>
              </a:ext>
            </a:extLst>
          </p:cNvPr>
          <p:cNvSpPr txBox="1"/>
          <p:nvPr/>
        </p:nvSpPr>
        <p:spPr>
          <a:xfrm>
            <a:off x="282332" y="5142463"/>
            <a:ext cx="1094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Indicadores de custo da </a:t>
            </a:r>
            <a:r>
              <a:rPr lang="pt-BR" dirty="0" err="1">
                <a:solidFill>
                  <a:schemeClr val="tx2"/>
                </a:solidFill>
              </a:rPr>
              <a:t>DPMFi</a:t>
            </a:r>
            <a:r>
              <a:rPr lang="pt-BR" dirty="0">
                <a:solidFill>
                  <a:schemeClr val="tx2"/>
                </a:solidFill>
              </a:rPr>
              <a:t> nas mínimas históricas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7CED9E-30CF-44DD-9A20-F964731662D4}"/>
              </a:ext>
            </a:extLst>
          </p:cNvPr>
          <p:cNvSpPr txBox="1"/>
          <p:nvPr/>
        </p:nvSpPr>
        <p:spPr>
          <a:xfrm>
            <a:off x="263352" y="5613920"/>
            <a:ext cx="546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 composição atual favorece uma queda rápida dos indicadores de custo da DPF</a:t>
            </a:r>
          </a:p>
        </p:txBody>
      </p:sp>
    </p:spTree>
    <p:extLst>
      <p:ext uri="{BB962C8B-B14F-4D97-AF65-F5344CB8AC3E}">
        <p14:creationId xmlns:p14="http://schemas.microsoft.com/office/powerpoint/2010/main" val="220705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8A1728-D763-4837-A1D8-A5E16529509A}"/>
              </a:ext>
            </a:extLst>
          </p:cNvPr>
          <p:cNvSpPr txBox="1"/>
          <p:nvPr/>
        </p:nvSpPr>
        <p:spPr>
          <a:xfrm>
            <a:off x="263352" y="262279"/>
            <a:ext cx="74641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Detentores</a:t>
            </a:r>
            <a:r>
              <a:rPr lang="en-AU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da </a:t>
            </a:r>
            <a:r>
              <a:rPr lang="en-AU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DPMFi</a:t>
            </a:r>
            <a:endParaRPr lang="en-AU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D832A3-7B7B-4B6C-9FBB-1CF3E6DA46EE}"/>
              </a:ext>
            </a:extLst>
          </p:cNvPr>
          <p:cNvSpPr txBox="1"/>
          <p:nvPr/>
        </p:nvSpPr>
        <p:spPr bwMode="auto">
          <a:xfrm>
            <a:off x="1847528" y="1057582"/>
            <a:ext cx="2376264" cy="3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b="1" dirty="0" err="1">
                <a:solidFill>
                  <a:schemeClr val="bg2">
                    <a:lumMod val="50000"/>
                  </a:schemeClr>
                </a:solidFill>
              </a:rPr>
              <a:t>Detentores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 (Set/19)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4C2A5D-C06B-4CAF-AEC6-9EFBB96AEA89}"/>
              </a:ext>
            </a:extLst>
          </p:cNvPr>
          <p:cNvSpPr txBox="1"/>
          <p:nvPr/>
        </p:nvSpPr>
        <p:spPr bwMode="auto">
          <a:xfrm>
            <a:off x="6455660" y="987078"/>
            <a:ext cx="4103503" cy="3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Participação dos não-residentes (Set/19)</a:t>
            </a:r>
          </a:p>
          <a:p>
            <a:pPr algn="ctr"/>
            <a:endParaRPr lang="en-AU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A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B9658E3-B43F-408D-9C6C-46EC2A54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5035836"/>
            <a:ext cx="4550226" cy="89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17" tIns="42817" rIns="42817" bIns="42817">
            <a:spAutoFit/>
          </a:bodyPr>
          <a:lstStyle/>
          <a:p>
            <a:pPr defTabSz="858838" eaLnBrk="0" hangingPunct="0">
              <a:spcBef>
                <a:spcPts val="600"/>
              </a:spcBef>
            </a:pPr>
            <a:r>
              <a:rPr lang="pt-BR" sz="1050" dirty="0"/>
              <a:t>Fonte: Tesouro Nacional </a:t>
            </a:r>
            <a:br>
              <a:rPr lang="pt-BR" sz="1050" dirty="0"/>
            </a:br>
            <a:r>
              <a:rPr lang="pt-BR" sz="1050" dirty="0"/>
              <a:t>Nota 1: As estatísticas da DPF podem ser acessadas em https://www.tesouro.fazenda.gov.br/relatorio-mensal-da-divida</a:t>
            </a:r>
            <a:br>
              <a:rPr lang="pt-BR" sz="1050" dirty="0"/>
            </a:br>
            <a:r>
              <a:rPr lang="pt-BR" sz="1050" dirty="0"/>
              <a:t>Nota 2: “Governo” compreende fundos que são administrados pelo setor público, incluindo aqueles cujos ativos não são públicos.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6EFBD80A-7F67-4363-8F02-CB81823FD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5538787"/>
            <a:ext cx="5400600" cy="5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17" tIns="42817" rIns="42817" bIns="42817">
            <a:spAutoFit/>
          </a:bodyPr>
          <a:lstStyle/>
          <a:p>
            <a:pPr defTabSz="858838" eaLnBrk="0" hangingPunct="0"/>
            <a:r>
              <a:rPr lang="pt-BR" sz="1050" dirty="0"/>
              <a:t>Fonte: Tesouro Nacional</a:t>
            </a:r>
            <a:br>
              <a:rPr lang="pt-BR" sz="1050" dirty="0"/>
            </a:br>
            <a:r>
              <a:rPr lang="pt-BR" sz="1050" dirty="0"/>
              <a:t>Nota 1: As estatísticas da DPF podem ser acessadas em </a:t>
            </a:r>
            <a:r>
              <a:rPr lang="pt-BR" sz="1050" dirty="0">
                <a:hlinkClick r:id="rId3"/>
              </a:rPr>
              <a:t>https://www.tesouro.fazenda.gov.br/relatorio-mensal-da-divida</a:t>
            </a:r>
            <a:r>
              <a:rPr lang="pt-BR" sz="1050" dirty="0"/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5D158E0-03B0-474E-821C-58037AD27F67}"/>
              </a:ext>
            </a:extLst>
          </p:cNvPr>
          <p:cNvSpPr txBox="1"/>
          <p:nvPr/>
        </p:nvSpPr>
        <p:spPr>
          <a:xfrm>
            <a:off x="774268" y="6036062"/>
            <a:ext cx="481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pt-BR" sz="1600" dirty="0">
                <a:solidFill>
                  <a:schemeClr val="tx2"/>
                </a:solidFill>
              </a:rPr>
              <a:t>A base de investidores é diversificada, o que contribui para a redução de riscos associados à DPF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39D7C57-4804-407C-93E3-C39A950AE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09859"/>
              </p:ext>
            </p:extLst>
          </p:nvPr>
        </p:nvGraphicFramePr>
        <p:xfrm>
          <a:off x="5389642" y="1489621"/>
          <a:ext cx="6084095" cy="3758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480" name="Macro-Enabled Worksheet" r:id="rId4" imgW="9144000" imgH="5648210" progId="Excel.SheetMacroEnabled.12">
                  <p:link updateAutomatic="1"/>
                </p:oleObj>
              </mc:Choice>
              <mc:Fallback>
                <p:oleObj name="Macro-Enabled Worksheet" r:id="rId4" imgW="9144000" imgH="564821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9642" y="1489621"/>
                        <a:ext cx="6084095" cy="3758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2E43ECB-47EA-4A0D-AEE7-DE5E96202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411130"/>
              </p:ext>
            </p:extLst>
          </p:nvPr>
        </p:nvGraphicFramePr>
        <p:xfrm>
          <a:off x="-693738" y="1417638"/>
          <a:ext cx="6319838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481" name="Macro-Enabled Worksheet" r:id="rId6" imgW="9743967" imgH="6105410" progId="Excel.SheetMacroEnabled.12">
                  <p:link updateAutomatic="1"/>
                </p:oleObj>
              </mc:Choice>
              <mc:Fallback>
                <p:oleObj name="Macro-Enabled Worksheet" r:id="rId6" imgW="9743967" imgH="610541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693738" y="1417638"/>
                        <a:ext cx="6319838" cy="395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85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8FF065D-8ADC-0A45-B5F5-9795E44B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33941"/>
            <a:ext cx="5715000" cy="628650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F150341-AEBB-AF4A-A26C-FD936F0E1870}"/>
              </a:ext>
            </a:extLst>
          </p:cNvPr>
          <p:cNvGrpSpPr/>
          <p:nvPr/>
        </p:nvGrpSpPr>
        <p:grpSpPr>
          <a:xfrm>
            <a:off x="-60675" y="-40084"/>
            <a:ext cx="8655997" cy="6982792"/>
            <a:chOff x="-399757" y="-40084"/>
            <a:chExt cx="8655997" cy="6982792"/>
          </a:xfrm>
        </p:grpSpPr>
        <p:sp>
          <p:nvSpPr>
            <p:cNvPr id="13" name="Retângulo 6">
              <a:extLst>
                <a:ext uri="{FF2B5EF4-FFF2-40B4-BE49-F238E27FC236}">
                  <a16:creationId xmlns:a16="http://schemas.microsoft.com/office/drawing/2014/main" id="{41935E6D-D5F2-C348-9180-ADD543746024}"/>
                </a:ext>
              </a:extLst>
            </p:cNvPr>
            <p:cNvSpPr/>
            <p:nvPr/>
          </p:nvSpPr>
          <p:spPr>
            <a:xfrm>
              <a:off x="-399757" y="-40084"/>
              <a:ext cx="8655997" cy="69700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776414 w 9176157"/>
                <a:gd name="connsiteY3" fmla="*/ 6845481 h 6858000"/>
                <a:gd name="connsiteX4" fmla="*/ 0 w 9176157"/>
                <a:gd name="connsiteY4" fmla="*/ 0 h 6858000"/>
                <a:gd name="connsiteX0" fmla="*/ 24648 w 8399743"/>
                <a:gd name="connsiteY0" fmla="*/ 0 h 6870519"/>
                <a:gd name="connsiteX1" fmla="*/ 4946858 w 8399743"/>
                <a:gd name="connsiteY1" fmla="*/ 12519 h 6870519"/>
                <a:gd name="connsiteX2" fmla="*/ 8399743 w 8399743"/>
                <a:gd name="connsiteY2" fmla="*/ 6870519 h 6870519"/>
                <a:gd name="connsiteX3" fmla="*/ 0 w 8399743"/>
                <a:gd name="connsiteY3" fmla="*/ 6858000 h 6870519"/>
                <a:gd name="connsiteX4" fmla="*/ 24648 w 8399743"/>
                <a:gd name="connsiteY4" fmla="*/ 0 h 68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9743" h="6870519">
                  <a:moveTo>
                    <a:pt x="24648" y="0"/>
                  </a:moveTo>
                  <a:lnTo>
                    <a:pt x="4946858" y="12519"/>
                  </a:lnTo>
                  <a:lnTo>
                    <a:pt x="8399743" y="6870519"/>
                  </a:lnTo>
                  <a:lnTo>
                    <a:pt x="0" y="6858000"/>
                  </a:lnTo>
                  <a:lnTo>
                    <a:pt x="24648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dirty="0"/>
            </a:p>
          </p:txBody>
        </p:sp>
        <p:sp>
          <p:nvSpPr>
            <p:cNvPr id="14" name="Retângulo 6">
              <a:extLst>
                <a:ext uri="{FF2B5EF4-FFF2-40B4-BE49-F238E27FC236}">
                  <a16:creationId xmlns:a16="http://schemas.microsoft.com/office/drawing/2014/main" id="{AAEDCD0B-18FC-FF44-9051-5AC75F504FC8}"/>
                </a:ext>
              </a:extLst>
            </p:cNvPr>
            <p:cNvSpPr/>
            <p:nvPr/>
          </p:nvSpPr>
          <p:spPr>
            <a:xfrm>
              <a:off x="-394098" y="-40084"/>
              <a:ext cx="8262297" cy="69827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1429587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429587 w 9176157"/>
                <a:gd name="connsiteY4" fmla="*/ 0 h 6870519"/>
                <a:gd name="connsiteX0" fmla="*/ 1158459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158459 w 9176157"/>
                <a:gd name="connsiteY4" fmla="*/ 0 h 6870519"/>
                <a:gd name="connsiteX0" fmla="*/ 0 w 8017698"/>
                <a:gd name="connsiteY0" fmla="*/ 0 h 6883038"/>
                <a:gd name="connsiteX1" fmla="*/ 4564813 w 8017698"/>
                <a:gd name="connsiteY1" fmla="*/ 12519 h 6883038"/>
                <a:gd name="connsiteX2" fmla="*/ 8017698 w 8017698"/>
                <a:gd name="connsiteY2" fmla="*/ 6870519 h 6883038"/>
                <a:gd name="connsiteX3" fmla="*/ 24648 w 8017698"/>
                <a:gd name="connsiteY3" fmla="*/ 6883038 h 6883038"/>
                <a:gd name="connsiteX4" fmla="*/ 0 w 8017698"/>
                <a:gd name="connsiteY4" fmla="*/ 0 h 688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7698" h="6883038">
                  <a:moveTo>
                    <a:pt x="0" y="0"/>
                  </a:moveTo>
                  <a:lnTo>
                    <a:pt x="4564813" y="12519"/>
                  </a:lnTo>
                  <a:lnTo>
                    <a:pt x="8017698" y="6870519"/>
                  </a:lnTo>
                  <a:lnTo>
                    <a:pt x="24648" y="6883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35895" y="1340768"/>
            <a:ext cx="5569022" cy="2808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bg1"/>
                </a:solidFill>
              </a:rPr>
              <a:t>Para mais informações, acesse o site do Tesouro Nacional: </a:t>
            </a:r>
            <a:br>
              <a:rPr lang="en-AU" sz="2000" dirty="0">
                <a:solidFill>
                  <a:schemeClr val="bg1"/>
                </a:solidFill>
              </a:rPr>
            </a:br>
            <a:r>
              <a:rPr lang="en-AU" sz="2000" b="1" dirty="0">
                <a:solidFill>
                  <a:schemeClr val="bg1"/>
                </a:solidFill>
              </a:rPr>
              <a:t>www.tesouro.gov.br </a:t>
            </a:r>
          </a:p>
          <a:p>
            <a:pPr mar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endParaRPr lang="en-AU" sz="2000" dirty="0">
              <a:solidFill>
                <a:schemeClr val="bg1"/>
              </a:solidFill>
            </a:endParaRPr>
          </a:p>
          <a:p>
            <a:pPr mar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bg1"/>
                </a:solidFill>
              </a:rPr>
              <a:t>Ou entre em contato com a Gerência de Relacionamento Institucional:</a:t>
            </a:r>
            <a:br>
              <a:rPr lang="en-AU" sz="2000">
                <a:solidFill>
                  <a:schemeClr val="bg1"/>
                </a:solidFill>
              </a:rPr>
            </a:br>
            <a:r>
              <a:rPr lang="en-AU" sz="2000" b="1">
                <a:solidFill>
                  <a:schemeClr val="bg1"/>
                </a:solidFill>
              </a:rPr>
              <a:t>stndivida@</a:t>
            </a:r>
            <a:r>
              <a:rPr lang="en-AU" sz="2000" b="1" dirty="0">
                <a:solidFill>
                  <a:schemeClr val="bg1"/>
                </a:solidFill>
              </a:rPr>
              <a:t>tesouro.gov.br </a:t>
            </a:r>
            <a:br>
              <a:rPr lang="en-AU" sz="2000" dirty="0">
                <a:solidFill>
                  <a:schemeClr val="bg1"/>
                </a:solidFill>
              </a:rPr>
            </a:b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DAD6F1-FF39-224E-AE02-773CBCC1B0E0}"/>
              </a:ext>
            </a:extLst>
          </p:cNvPr>
          <p:cNvSpPr txBox="1"/>
          <p:nvPr/>
        </p:nvSpPr>
        <p:spPr>
          <a:xfrm>
            <a:off x="11414234" y="315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864EC7-DBB5-6643-B3BA-F8EFE009892B}"/>
              </a:ext>
            </a:extLst>
          </p:cNvPr>
          <p:cNvSpPr/>
          <p:nvPr/>
        </p:nvSpPr>
        <p:spPr>
          <a:xfrm>
            <a:off x="10496233" y="123973"/>
            <a:ext cx="1010366" cy="37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720AD9D-9922-1245-B431-4A063340E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67" y="123973"/>
            <a:ext cx="1532380" cy="27247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5513AAD-182A-BE47-997D-272E222FE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" y="335530"/>
            <a:ext cx="2382168" cy="4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4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Principal">
            <a:extLst>
              <a:ext uri="{FF2B5EF4-FFF2-40B4-BE49-F238E27FC236}">
                <a16:creationId xmlns:a16="http://schemas.microsoft.com/office/drawing/2014/main" id="{DCDD4380-BE5C-4425-AD02-BDE341C73298}"/>
              </a:ext>
            </a:extLst>
          </p:cNvPr>
          <p:cNvSpPr txBox="1"/>
          <p:nvPr/>
        </p:nvSpPr>
        <p:spPr>
          <a:xfrm>
            <a:off x="131676" y="176927"/>
            <a:ext cx="1192864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000" b="1">
                <a:solidFill>
                  <a:srgbClr val="44546A"/>
                </a:solidFill>
              </a:defRPr>
            </a:lvl1pPr>
          </a:lstStyle>
          <a:p>
            <a:r>
              <a:rPr lang="pt-BR" sz="2800" dirty="0">
                <a:solidFill>
                  <a:schemeClr val="tx2"/>
                </a:solidFill>
                <a:latin typeface="Calibri" panose="020F0502020204030204" pitchFamily="34" charset="0"/>
              </a:rPr>
              <a:t>Orçamento da União 2019 – Despesas Pagas e Fonte de Recursos (% do total)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EB0EF59-C6F0-4EF0-9E62-7833271104F3}"/>
              </a:ext>
            </a:extLst>
          </p:cNvPr>
          <p:cNvGraphicFramePr/>
          <p:nvPr/>
        </p:nvGraphicFramePr>
        <p:xfrm>
          <a:off x="0" y="908720"/>
          <a:ext cx="11737305" cy="586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040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Principal">
            <a:extLst>
              <a:ext uri="{FF2B5EF4-FFF2-40B4-BE49-F238E27FC236}">
                <a16:creationId xmlns:a16="http://schemas.microsoft.com/office/drawing/2014/main" id="{DCDD4380-BE5C-4425-AD02-BDE341C73298}"/>
              </a:ext>
            </a:extLst>
          </p:cNvPr>
          <p:cNvSpPr txBox="1"/>
          <p:nvPr/>
        </p:nvSpPr>
        <p:spPr>
          <a:xfrm>
            <a:off x="131676" y="176927"/>
            <a:ext cx="1192864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000" b="1">
                <a:solidFill>
                  <a:srgbClr val="44546A"/>
                </a:solidFill>
              </a:defRPr>
            </a:lvl1pPr>
          </a:lstStyle>
          <a:p>
            <a:r>
              <a:rPr lang="pt-BR" sz="2800" dirty="0">
                <a:solidFill>
                  <a:schemeClr val="tx2"/>
                </a:solidFill>
                <a:latin typeface="Calibri" panose="020F0502020204030204" pitchFamily="34" charset="0"/>
              </a:rPr>
              <a:t>Orçamento da União 2019 – Despesas Pagas e Fonte de Recursos (% do total)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BD6D944-FF52-4F42-9FEA-C6F966A18638}"/>
              </a:ext>
            </a:extLst>
          </p:cNvPr>
          <p:cNvGraphicFramePr/>
          <p:nvPr/>
        </p:nvGraphicFramePr>
        <p:xfrm>
          <a:off x="0" y="908720"/>
          <a:ext cx="11737305" cy="586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650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A41058E-480B-464D-8D55-DC84C457C3CB}"/>
              </a:ext>
            </a:extLst>
          </p:cNvPr>
          <p:cNvGraphicFramePr/>
          <p:nvPr/>
        </p:nvGraphicFramePr>
        <p:xfrm>
          <a:off x="0" y="907200"/>
          <a:ext cx="11737305" cy="586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Principal">
            <a:extLst>
              <a:ext uri="{FF2B5EF4-FFF2-40B4-BE49-F238E27FC236}">
                <a16:creationId xmlns:a16="http://schemas.microsoft.com/office/drawing/2014/main" id="{DCDD4380-BE5C-4425-AD02-BDE341C73298}"/>
              </a:ext>
            </a:extLst>
          </p:cNvPr>
          <p:cNvSpPr txBox="1"/>
          <p:nvPr/>
        </p:nvSpPr>
        <p:spPr>
          <a:xfrm>
            <a:off x="263352" y="220287"/>
            <a:ext cx="9144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000" b="1">
                <a:solidFill>
                  <a:srgbClr val="44546A"/>
                </a:solidFill>
              </a:defRPr>
            </a:lvl1pPr>
          </a:lstStyle>
          <a:p>
            <a:r>
              <a:rPr lang="pt-BR" sz="2800" dirty="0">
                <a:solidFill>
                  <a:schemeClr val="tx2"/>
                </a:solidFill>
                <a:latin typeface="Calibri" panose="020F0502020204030204" pitchFamily="34" charset="0"/>
              </a:rPr>
              <a:t>Orçamento da União 2019 – Despesas Pagas (% do total)</a:t>
            </a:r>
          </a:p>
        </p:txBody>
      </p:sp>
      <p:sp>
        <p:nvSpPr>
          <p:cNvPr id="4" name="Texto explicativo retangular com cantos arredondados 3">
            <a:extLst>
              <a:ext uri="{FF2B5EF4-FFF2-40B4-BE49-F238E27FC236}">
                <a16:creationId xmlns:a16="http://schemas.microsoft.com/office/drawing/2014/main" id="{C2DC6C94-89C1-4AD8-8383-150ABF8EDCBE}"/>
              </a:ext>
            </a:extLst>
          </p:cNvPr>
          <p:cNvSpPr/>
          <p:nvPr/>
        </p:nvSpPr>
        <p:spPr>
          <a:xfrm>
            <a:off x="6816080" y="1484784"/>
            <a:ext cx="3240360" cy="1440160"/>
          </a:xfrm>
          <a:prstGeom prst="wedgeRoundRectCallout">
            <a:avLst>
              <a:gd name="adj1" fmla="val -57000"/>
              <a:gd name="adj2" fmla="val 209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Qual a origem dos recursos utilizados para pagamento dos Juros e amortização da dívida?</a:t>
            </a:r>
          </a:p>
        </p:txBody>
      </p:sp>
      <p:sp>
        <p:nvSpPr>
          <p:cNvPr id="5" name="Texto explicativo retangular com cantos arredondados 6">
            <a:extLst>
              <a:ext uri="{FF2B5EF4-FFF2-40B4-BE49-F238E27FC236}">
                <a16:creationId xmlns:a16="http://schemas.microsoft.com/office/drawing/2014/main" id="{1A2E6C94-BBEC-49ED-99C2-FD3FD076290F}"/>
              </a:ext>
            </a:extLst>
          </p:cNvPr>
          <p:cNvSpPr/>
          <p:nvPr/>
        </p:nvSpPr>
        <p:spPr>
          <a:xfrm>
            <a:off x="7175104" y="3789040"/>
            <a:ext cx="4105472" cy="1961184"/>
          </a:xfrm>
          <a:prstGeom prst="wedgeRoundRectCallout">
            <a:avLst>
              <a:gd name="adj1" fmla="val -46053"/>
              <a:gd name="adj2" fmla="val 209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Amortização</a:t>
            </a: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refere-se ao total de despesas com o principal da dívida</a:t>
            </a:r>
          </a:p>
          <a:p>
            <a:pPr marL="0" lvl="1"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Despesas de juros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referem-se aos encargos da dívida</a:t>
            </a:r>
          </a:p>
        </p:txBody>
      </p:sp>
    </p:spTree>
    <p:extLst>
      <p:ext uri="{BB962C8B-B14F-4D97-AF65-F5344CB8AC3E}">
        <p14:creationId xmlns:p14="http://schemas.microsoft.com/office/powerpoint/2010/main" val="2757207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Principal">
            <a:extLst>
              <a:ext uri="{FF2B5EF4-FFF2-40B4-BE49-F238E27FC236}">
                <a16:creationId xmlns:a16="http://schemas.microsoft.com/office/drawing/2014/main" id="{DCDD4380-BE5C-4425-AD02-BDE341C73298}"/>
              </a:ext>
            </a:extLst>
          </p:cNvPr>
          <p:cNvSpPr txBox="1"/>
          <p:nvPr/>
        </p:nvSpPr>
        <p:spPr>
          <a:xfrm>
            <a:off x="131676" y="176927"/>
            <a:ext cx="1192864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000" b="1">
                <a:solidFill>
                  <a:srgbClr val="44546A"/>
                </a:solidFill>
              </a:defRPr>
            </a:lvl1pPr>
          </a:lstStyle>
          <a:p>
            <a:r>
              <a:rPr lang="pt-BR" sz="2800" dirty="0">
                <a:solidFill>
                  <a:schemeClr val="tx2"/>
                </a:solidFill>
                <a:latin typeface="Calibri" panose="020F0502020204030204" pitchFamily="34" charset="0"/>
              </a:rPr>
              <a:t>Orçamento da União 2019 – Despesas Pagas e Fonte de Recursos (% do total)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1A2BAF2-C9ED-4A48-835A-17A9B894FD73}"/>
              </a:ext>
            </a:extLst>
          </p:cNvPr>
          <p:cNvGraphicFramePr/>
          <p:nvPr/>
        </p:nvGraphicFramePr>
        <p:xfrm>
          <a:off x="-240704" y="958097"/>
          <a:ext cx="11737305" cy="586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598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9C86F6-18DE-4018-AEAD-B7D249BC42B5}"/>
              </a:ext>
            </a:extLst>
          </p:cNvPr>
          <p:cNvSpPr txBox="1"/>
          <p:nvPr/>
        </p:nvSpPr>
        <p:spPr>
          <a:xfrm>
            <a:off x="5121060" y="1072275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Com o Conselho Fiscal, o poder judiciário e o legislativo estarão mais envolvidos no debate fiscal</a:t>
            </a: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E5D0A4-9BA0-4340-B777-B627DCABEC85}"/>
              </a:ext>
            </a:extLst>
          </p:cNvPr>
          <p:cNvSpPr txBox="1"/>
          <p:nvPr/>
        </p:nvSpPr>
        <p:spPr>
          <a:xfrm>
            <a:off x="152508" y="107227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O poder executivo está mais envolvido na discussão fiscal</a:t>
            </a: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F4586B-2D44-411F-A0F2-D881B4EAB773}"/>
              </a:ext>
            </a:extLst>
          </p:cNvPr>
          <p:cNvSpPr txBox="1"/>
          <p:nvPr/>
        </p:nvSpPr>
        <p:spPr>
          <a:xfrm>
            <a:off x="191344" y="66194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Modelo Atual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418344-6E30-4BFC-A229-12434B118DC3}"/>
              </a:ext>
            </a:extLst>
          </p:cNvPr>
          <p:cNvSpPr txBox="1"/>
          <p:nvPr/>
        </p:nvSpPr>
        <p:spPr>
          <a:xfrm>
            <a:off x="5231904" y="66322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B050"/>
                </a:solidFill>
              </a:rPr>
              <a:t>O Novo Modelo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3FCAF70-4BBC-421E-B7FC-057F12C5A928}"/>
              </a:ext>
            </a:extLst>
          </p:cNvPr>
          <p:cNvSpPr/>
          <p:nvPr/>
        </p:nvSpPr>
        <p:spPr>
          <a:xfrm>
            <a:off x="174382" y="208044"/>
            <a:ext cx="940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Conselho Fiscal da República (Monitora, Fornece Diagnósticos e Recomendações)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DD60512-E9FD-444A-9E4B-C2845BE55F21}"/>
              </a:ext>
            </a:extLst>
          </p:cNvPr>
          <p:cNvSpPr/>
          <p:nvPr/>
        </p:nvSpPr>
        <p:spPr>
          <a:xfrm>
            <a:off x="100830" y="1618853"/>
            <a:ext cx="4218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800"/>
              </a:spcAft>
              <a:buClr>
                <a:schemeClr val="tx2">
                  <a:lumMod val="75000"/>
                </a:schemeClr>
              </a:buClr>
            </a:pPr>
            <a:r>
              <a:rPr lang="pt-BR" sz="2000">
                <a:solidFill>
                  <a:schemeClr val="tx2"/>
                </a:solidFill>
                <a:latin typeface="Calibri" panose="020F0502020204030204" pitchFamily="34" charset="0"/>
              </a:rPr>
              <a:t>Fortalecimento da Estrutura Federativa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94460E-B1C9-4212-A64E-224339400AF4}"/>
              </a:ext>
            </a:extLst>
          </p:cNvPr>
          <p:cNvSpPr txBox="1"/>
          <p:nvPr/>
        </p:nvSpPr>
        <p:spPr>
          <a:xfrm>
            <a:off x="5266013" y="2358172"/>
            <a:ext cx="655272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O TCU irá uniformizar as regras contábeis para os governos regionais</a:t>
            </a:r>
          </a:p>
          <a:p>
            <a:pPr marL="285750" indent="-285750" algn="just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No nível estadual e municipal, o poder executivo poderá contingenciar os orçamentos do judiciário e do legislativo, devido às restrições fiscais</a:t>
            </a:r>
            <a:endParaRPr lang="en-AU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55ACAE-6B27-4044-98E2-3A1B7C87F319}"/>
              </a:ext>
            </a:extLst>
          </p:cNvPr>
          <p:cNvSpPr txBox="1"/>
          <p:nvPr/>
        </p:nvSpPr>
        <p:spPr>
          <a:xfrm>
            <a:off x="187553" y="2362507"/>
            <a:ext cx="50575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Tribunais de Contas regionais têm regras contábeis diferentes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O poder executivo estadual e municipal só pode cortar gastos executivos em um ambiente de deterioração fiscal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C61D55-581C-44C4-8C86-2348C06C5889}"/>
              </a:ext>
            </a:extLst>
          </p:cNvPr>
          <p:cNvSpPr txBox="1"/>
          <p:nvPr/>
        </p:nvSpPr>
        <p:spPr>
          <a:xfrm>
            <a:off x="209790" y="1988840"/>
            <a:ext cx="170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Modelo Atual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BF5CD1-D86C-42A5-B7EB-0AA9246EBAE6}"/>
              </a:ext>
            </a:extLst>
          </p:cNvPr>
          <p:cNvSpPr txBox="1"/>
          <p:nvPr/>
        </p:nvSpPr>
        <p:spPr>
          <a:xfrm>
            <a:off x="5266013" y="19888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B050"/>
                </a:solidFill>
              </a:rPr>
              <a:t>O Novo Modelo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D858BBD-5454-46E5-A283-1B05C4E83D3D}"/>
              </a:ext>
            </a:extLst>
          </p:cNvPr>
          <p:cNvCxnSpPr/>
          <p:nvPr/>
        </p:nvCxnSpPr>
        <p:spPr>
          <a:xfrm>
            <a:off x="152508" y="2708920"/>
            <a:ext cx="115894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AF74321-C92F-4F7E-BAE7-565E92065C5D}"/>
              </a:ext>
            </a:extLst>
          </p:cNvPr>
          <p:cNvCxnSpPr/>
          <p:nvPr/>
        </p:nvCxnSpPr>
        <p:spPr>
          <a:xfrm>
            <a:off x="84290" y="3241107"/>
            <a:ext cx="115894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F18CBB1-A065-4DE2-937D-E74A9085A8D7}"/>
              </a:ext>
            </a:extLst>
          </p:cNvPr>
          <p:cNvSpPr txBox="1"/>
          <p:nvPr/>
        </p:nvSpPr>
        <p:spPr>
          <a:xfrm>
            <a:off x="5266013" y="3266113"/>
            <a:ext cx="655272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Todos os estados receberão uma parte da receita de royalties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Após 2026, as garantias do Governo Federal serão concedidas apenas às operações com organizações multilaterais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Um mínimo geral será definido para ambos, considerando a soma de cada mínimo individual (37% da receita)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Municípios com menos de 5 mil pessoas e menos de 10% de receita própria serão forçados a se fundir com os vizinhos</a:t>
            </a:r>
            <a:endParaRPr lang="en-AU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F37389-EB46-406B-BA5A-D30E5F8AB9C0}"/>
              </a:ext>
            </a:extLst>
          </p:cNvPr>
          <p:cNvSpPr txBox="1"/>
          <p:nvPr/>
        </p:nvSpPr>
        <p:spPr>
          <a:xfrm>
            <a:off x="174382" y="3232251"/>
            <a:ext cx="5057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Somente estados produtores de petróleo recebem royalties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O Governo Federal concede garantias a vários empréstimos dos governos regionais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Saúde e educação têm gastos mínimos individuais (12% e 25% da receita, respectivamente)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É possível criar municípios com 5 mil pessoas e com menos de 10% de receita própria (90% da receita obtida com transferências)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A Lei de Responsabilidade Fiscal (LRF) tem alguns limites que não são necessariamente cumpridos pelos governos regionais</a:t>
            </a:r>
            <a:endParaRPr lang="en-AU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C1921F8-EFA1-428B-8148-BA69B9C41B76}"/>
              </a:ext>
            </a:extLst>
          </p:cNvPr>
          <p:cNvCxnSpPr/>
          <p:nvPr/>
        </p:nvCxnSpPr>
        <p:spPr>
          <a:xfrm>
            <a:off x="119336" y="3573016"/>
            <a:ext cx="115894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931BE33-9F86-42F6-AA2C-B1DB3B38F014}"/>
              </a:ext>
            </a:extLst>
          </p:cNvPr>
          <p:cNvCxnSpPr/>
          <p:nvPr/>
        </p:nvCxnSpPr>
        <p:spPr>
          <a:xfrm>
            <a:off x="119335" y="4085282"/>
            <a:ext cx="115894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A74F2CA-70AE-4ED8-A5EA-0114007E64A0}"/>
              </a:ext>
            </a:extLst>
          </p:cNvPr>
          <p:cNvCxnSpPr/>
          <p:nvPr/>
        </p:nvCxnSpPr>
        <p:spPr>
          <a:xfrm>
            <a:off x="119335" y="4533750"/>
            <a:ext cx="115894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4EBA10B-78CD-4A37-B76E-9CBCB36786C9}"/>
              </a:ext>
            </a:extLst>
          </p:cNvPr>
          <p:cNvCxnSpPr/>
          <p:nvPr/>
        </p:nvCxnSpPr>
        <p:spPr>
          <a:xfrm>
            <a:off x="119335" y="5237410"/>
            <a:ext cx="115894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BD0A4FC-7919-4005-BCE3-9DB2B7C0AE34}"/>
              </a:ext>
            </a:extLst>
          </p:cNvPr>
          <p:cNvSpPr txBox="1"/>
          <p:nvPr/>
        </p:nvSpPr>
        <p:spPr>
          <a:xfrm>
            <a:off x="5245073" y="5251283"/>
            <a:ext cx="646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2"/>
                </a:solidFill>
                <a:latin typeface="Calibri" panose="020F0502020204030204" pitchFamily="34" charset="0"/>
              </a:rPr>
              <a:t>Uma relação atual de despesas/receitas (em 12 meses) superior a 95% implica os seguintes gatilhos abaixo:</a:t>
            </a:r>
            <a:endParaRPr lang="en-AU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500F83B-5A05-4286-A00D-D320F31A44A4}"/>
              </a:ext>
            </a:extLst>
          </p:cNvPr>
          <p:cNvSpPr txBox="1"/>
          <p:nvPr/>
        </p:nvSpPr>
        <p:spPr>
          <a:xfrm>
            <a:off x="8472298" y="5685363"/>
            <a:ext cx="308655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180000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chemeClr val="tx2"/>
                </a:solidFill>
                <a:latin typeface="Calibri" panose="020F0502020204030204" pitchFamily="34" charset="0"/>
              </a:rPr>
              <a:t>Não há novos benefícios fiscais</a:t>
            </a:r>
          </a:p>
          <a:p>
            <a:pPr marL="540000" lvl="1" indent="-180000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chemeClr val="tx2"/>
                </a:solidFill>
                <a:latin typeface="Calibri" panose="020F0502020204030204" pitchFamily="34" charset="0"/>
              </a:rPr>
              <a:t>Não podem ser criados gastos obrigatórios</a:t>
            </a:r>
          </a:p>
          <a:p>
            <a:pPr marL="540000" lvl="1" indent="-180000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chemeClr val="tx2"/>
                </a:solidFill>
                <a:latin typeface="Calibri" panose="020F0502020204030204" pitchFamily="34" charset="0"/>
              </a:rPr>
              <a:t>Redução de horas de trabalho e salário </a:t>
            </a:r>
            <a:r>
              <a:rPr lang="pt-BR" sz="1350" b="1" dirty="0">
                <a:solidFill>
                  <a:schemeClr val="tx2"/>
                </a:solidFill>
                <a:latin typeface="Calibri" panose="020F0502020204030204" pitchFamily="34" charset="0"/>
              </a:rPr>
              <a:t>(limitado a 25%)</a:t>
            </a:r>
            <a:endParaRPr lang="en-US" sz="135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7EF1DBF-E0EA-48DA-9FB4-7AFDAAA0C92C}"/>
              </a:ext>
            </a:extLst>
          </p:cNvPr>
          <p:cNvSpPr txBox="1"/>
          <p:nvPr/>
        </p:nvSpPr>
        <p:spPr>
          <a:xfrm>
            <a:off x="4982070" y="5697045"/>
            <a:ext cx="3994249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144000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chemeClr val="tx2"/>
                </a:solidFill>
                <a:latin typeface="Calibri" panose="020F0502020204030204" pitchFamily="34" charset="0"/>
              </a:rPr>
              <a:t>Sem aumento salarial para funcionários públicos</a:t>
            </a:r>
          </a:p>
          <a:p>
            <a:pPr marL="742950" lvl="1" indent="-144000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chemeClr val="tx2"/>
                </a:solidFill>
                <a:latin typeface="Calibri" panose="020F0502020204030204" pitchFamily="34" charset="0"/>
              </a:rPr>
              <a:t>Nenhuma mudança de carreira ou criação de empregos</a:t>
            </a:r>
          </a:p>
          <a:p>
            <a:pPr marL="742950" lvl="1" indent="-144000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chemeClr val="tx2"/>
                </a:solidFill>
                <a:latin typeface="Calibri" panose="020F0502020204030204" pitchFamily="34" charset="0"/>
              </a:rPr>
              <a:t>Progressões nas carreiras ficam congeladas</a:t>
            </a:r>
            <a:endParaRPr lang="pt-BR" sz="1350" dirty="0"/>
          </a:p>
        </p:txBody>
      </p: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0124A00F-0A73-4493-A348-C0661F19CA9A}"/>
              </a:ext>
            </a:extLst>
          </p:cNvPr>
          <p:cNvSpPr/>
          <p:nvPr/>
        </p:nvSpPr>
        <p:spPr>
          <a:xfrm>
            <a:off x="417159" y="6295787"/>
            <a:ext cx="144016" cy="11706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355B4DF-FFA4-401C-88FF-6E10EA014C53}"/>
              </a:ext>
            </a:extLst>
          </p:cNvPr>
          <p:cNvSpPr txBox="1"/>
          <p:nvPr/>
        </p:nvSpPr>
        <p:spPr>
          <a:xfrm>
            <a:off x="619302" y="6220265"/>
            <a:ext cx="46467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>
                <a:solidFill>
                  <a:schemeClr val="accent5">
                    <a:lumMod val="50000"/>
                  </a:schemeClr>
                </a:solidFill>
              </a:rPr>
              <a:t>= Medidas também presentes no PEC Emergêncial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29024D47-712E-4C84-8631-1732D37B123F}"/>
              </a:ext>
            </a:extLst>
          </p:cNvPr>
          <p:cNvSpPr/>
          <p:nvPr/>
        </p:nvSpPr>
        <p:spPr>
          <a:xfrm>
            <a:off x="335360" y="6165304"/>
            <a:ext cx="4646711" cy="4969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B46C2BA4-07BE-43D7-A1D3-7626A5D15D10}"/>
              </a:ext>
            </a:extLst>
          </p:cNvPr>
          <p:cNvSpPr/>
          <p:nvPr/>
        </p:nvSpPr>
        <p:spPr>
          <a:xfrm>
            <a:off x="5287555" y="4110601"/>
            <a:ext cx="216024" cy="16026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2" name="Triângulo isósceles 31">
            <a:extLst>
              <a:ext uri="{FF2B5EF4-FFF2-40B4-BE49-F238E27FC236}">
                <a16:creationId xmlns:a16="http://schemas.microsoft.com/office/drawing/2014/main" id="{DC0C5F06-DE4B-497A-B111-CE632936DC58}"/>
              </a:ext>
            </a:extLst>
          </p:cNvPr>
          <p:cNvSpPr/>
          <p:nvPr/>
        </p:nvSpPr>
        <p:spPr>
          <a:xfrm>
            <a:off x="5287555" y="5288700"/>
            <a:ext cx="216024" cy="15650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7EFC32B3-7928-4D78-B011-55E5C4AD29C4}"/>
              </a:ext>
            </a:extLst>
          </p:cNvPr>
          <p:cNvSpPr/>
          <p:nvPr/>
        </p:nvSpPr>
        <p:spPr>
          <a:xfrm>
            <a:off x="5293279" y="2708920"/>
            <a:ext cx="216024" cy="16026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203431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CFF133C-EDF7-4DF9-817A-F06E26673B89}"/>
              </a:ext>
            </a:extLst>
          </p:cNvPr>
          <p:cNvSpPr txBox="1"/>
          <p:nvPr/>
        </p:nvSpPr>
        <p:spPr>
          <a:xfrm>
            <a:off x="5264611" y="1219292"/>
            <a:ext cx="65801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A lei orçamentária já definirá as despesas para os projetos com mais de 1 ano de </a:t>
            </a:r>
            <a:r>
              <a:rPr lang="pt-BR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excução</a:t>
            </a: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Uma nova cláusula constitucional definirá que as despesas com benefícios para a geração atual não podem minar os direitos das gerações futuras</a:t>
            </a:r>
            <a:r>
              <a:rPr lang="en-AU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spcAft>
                <a:spcPts val="200"/>
              </a:spcAft>
              <a:buClr>
                <a:schemeClr val="tx2">
                  <a:lumMod val="75000"/>
                </a:schemeClr>
              </a:buClr>
            </a:pPr>
            <a:r>
              <a:rPr lang="en-AU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Em casos de emergência, o governo poderá cortar despesas obrigatórias, exceto pensões e o benefício social "BPC“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O Congresso pode permitir descumprir a regra de ouro durante o processo de aprovação do orçamento. Nesse caso, os gatilhos são adotados automaticamente: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pt-BR" sz="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As decisões judiciais com impacto fiscal devem estar previstas no orçamento para serem executadas</a:t>
            </a: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Benefícios fiscais revisados a cada 4 anos (limitado a 2% do PIB após 2026).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R$ 150 bilhões em economia em 10 anos</a:t>
            </a: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O FAT transferirá 14% de seu financiamento ao BNDES</a:t>
            </a: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Não será mais possível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91D0834-97A5-4631-B4E6-3E5FBA427909}"/>
              </a:ext>
            </a:extLst>
          </p:cNvPr>
          <p:cNvSpPr txBox="1"/>
          <p:nvPr/>
        </p:nvSpPr>
        <p:spPr>
          <a:xfrm>
            <a:off x="236355" y="1219292"/>
            <a:ext cx="4923541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A lei orçamentária define gastos apenas para o ano atual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Não há cláusula constitucional que defina que as despesas atuais não possam comprometer os benefícios das gerações futuras</a:t>
            </a:r>
            <a:r>
              <a:rPr lang="en-AU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Gastos obrigatórios não podem ser cortados</a:t>
            </a:r>
          </a:p>
          <a:p>
            <a:pPr marL="285750" indent="-28575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A regra de ouro pode ser descumprida somente após a aprovação do orçamento, por meio de crédito suplementar, e sem a adoção de medidas fiscais para apoiar o ajuste</a:t>
            </a: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As decisões judiciais não consideram a disponibilidade do orçamento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Os benefícios fiscais não são revisados (cerca de 4,2% do PIB)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O FAT transfere 40% de seus recursos para o BNDES</a:t>
            </a: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</a:rPr>
              <a:t>É possível aumentar o salário dos funcionários públicos administrativamente</a:t>
            </a:r>
            <a:endParaRPr lang="en-A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AU" sz="1600" dirty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4C5C2F-8C62-4834-B6B8-7605935B5E09}"/>
              </a:ext>
            </a:extLst>
          </p:cNvPr>
          <p:cNvSpPr txBox="1"/>
          <p:nvPr/>
        </p:nvSpPr>
        <p:spPr>
          <a:xfrm>
            <a:off x="263352" y="84996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Modelo Atual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1A18652-DF54-4A3A-B88E-64A73CC1577B}"/>
              </a:ext>
            </a:extLst>
          </p:cNvPr>
          <p:cNvSpPr txBox="1"/>
          <p:nvPr/>
        </p:nvSpPr>
        <p:spPr>
          <a:xfrm>
            <a:off x="5376035" y="8698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O Novo Modelo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A09066F-32B7-47AB-B9F8-053E8CDBB4E5}"/>
              </a:ext>
            </a:extLst>
          </p:cNvPr>
          <p:cNvSpPr/>
          <p:nvPr/>
        </p:nvSpPr>
        <p:spPr>
          <a:xfrm>
            <a:off x="146332" y="323929"/>
            <a:ext cx="1243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chemeClr val="tx2">
                  <a:lumMod val="75000"/>
                </a:schemeClr>
              </a:buClr>
            </a:pPr>
            <a:r>
              <a:rPr 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Marco Institucional da Nova Ordem Fiscal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ABE49C-F060-4FCD-B542-64996FDF8009}"/>
              </a:ext>
            </a:extLst>
          </p:cNvPr>
          <p:cNvSpPr txBox="1"/>
          <p:nvPr/>
        </p:nvSpPr>
        <p:spPr>
          <a:xfrm>
            <a:off x="8544272" y="3730678"/>
            <a:ext cx="3382471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18000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  <a:latin typeface="Calibri" panose="020F0502020204030204" pitchFamily="34" charset="0"/>
              </a:rPr>
              <a:t>Não há novos benefícios fiscais</a:t>
            </a:r>
          </a:p>
          <a:p>
            <a:pPr marL="540000" lvl="1" indent="-18000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  <a:latin typeface="Calibri" panose="020F0502020204030204" pitchFamily="34" charset="0"/>
              </a:rPr>
              <a:t>Gastos obrigatórios não podem ser criados</a:t>
            </a:r>
          </a:p>
          <a:p>
            <a:pPr marL="540000" lvl="1" indent="-18000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  <a:latin typeface="Calibri" panose="020F0502020204030204" pitchFamily="34" charset="0"/>
              </a:rPr>
              <a:t>Redução de horas de trabalho e salário </a:t>
            </a:r>
            <a:r>
              <a:rPr lang="pt-BR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(limitado a 25%)</a:t>
            </a:r>
            <a:endParaRPr lang="en-US" sz="11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18A2F0-5543-411F-B339-59B4E904E2FD}"/>
              </a:ext>
            </a:extLst>
          </p:cNvPr>
          <p:cNvSpPr txBox="1"/>
          <p:nvPr/>
        </p:nvSpPr>
        <p:spPr>
          <a:xfrm>
            <a:off x="4715243" y="3907746"/>
            <a:ext cx="44114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14400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  <a:latin typeface="Calibri" panose="020F0502020204030204" pitchFamily="34" charset="0"/>
              </a:rPr>
              <a:t>Sem aumento salarial para funcionários públicos</a:t>
            </a:r>
          </a:p>
          <a:p>
            <a:pPr marL="742950" lvl="1" indent="-144000" algn="just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  <a:latin typeface="Calibri" panose="020F0502020204030204" pitchFamily="34" charset="0"/>
              </a:rPr>
              <a:t>Nenhuma mudança de carreira ou criação de empregos</a:t>
            </a:r>
          </a:p>
          <a:p>
            <a:pPr marL="742950" lvl="1" indent="-144000"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  <a:latin typeface="Calibri" panose="020F0502020204030204" pitchFamily="34" charset="0"/>
              </a:rPr>
              <a:t>Progressões nas carreiras ficam congeladas</a:t>
            </a:r>
            <a:endParaRPr lang="pt-BR" sz="1200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43E815E-E2EA-4C42-A770-A7FA394695B1}"/>
              </a:ext>
            </a:extLst>
          </p:cNvPr>
          <p:cNvCxnSpPr>
            <a:cxnSpLocks/>
          </p:cNvCxnSpPr>
          <p:nvPr/>
        </p:nvCxnSpPr>
        <p:spPr>
          <a:xfrm>
            <a:off x="236351" y="1786064"/>
            <a:ext cx="114805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83708C6-160E-474F-AB8B-9B36C2AF23E5}"/>
              </a:ext>
            </a:extLst>
          </p:cNvPr>
          <p:cNvCxnSpPr>
            <a:cxnSpLocks/>
          </p:cNvCxnSpPr>
          <p:nvPr/>
        </p:nvCxnSpPr>
        <p:spPr>
          <a:xfrm>
            <a:off x="236351" y="2578152"/>
            <a:ext cx="1147627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199E8AF-B659-41E0-B85F-0610126ED224}"/>
              </a:ext>
            </a:extLst>
          </p:cNvPr>
          <p:cNvCxnSpPr>
            <a:cxnSpLocks/>
          </p:cNvCxnSpPr>
          <p:nvPr/>
        </p:nvCxnSpPr>
        <p:spPr>
          <a:xfrm>
            <a:off x="255242" y="3127912"/>
            <a:ext cx="114805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FE12E6B1-ABBB-480C-BA5C-18D4F53AD69A}"/>
              </a:ext>
            </a:extLst>
          </p:cNvPr>
          <p:cNvCxnSpPr>
            <a:cxnSpLocks/>
          </p:cNvCxnSpPr>
          <p:nvPr/>
        </p:nvCxnSpPr>
        <p:spPr>
          <a:xfrm>
            <a:off x="263352" y="4552842"/>
            <a:ext cx="1156249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B994E29-FC79-4762-BFD1-EF911344343B}"/>
              </a:ext>
            </a:extLst>
          </p:cNvPr>
          <p:cNvCxnSpPr>
            <a:cxnSpLocks/>
          </p:cNvCxnSpPr>
          <p:nvPr/>
        </p:nvCxnSpPr>
        <p:spPr>
          <a:xfrm>
            <a:off x="263352" y="5058901"/>
            <a:ext cx="115624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15FBF0E-DBDC-4E04-865A-06635295DE3D}"/>
              </a:ext>
            </a:extLst>
          </p:cNvPr>
          <p:cNvCxnSpPr>
            <a:cxnSpLocks/>
          </p:cNvCxnSpPr>
          <p:nvPr/>
        </p:nvCxnSpPr>
        <p:spPr>
          <a:xfrm>
            <a:off x="236351" y="5626926"/>
            <a:ext cx="115518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8301F14E-9560-4E84-9CEF-9FFB450C3AEE}"/>
              </a:ext>
            </a:extLst>
          </p:cNvPr>
          <p:cNvSpPr/>
          <p:nvPr/>
        </p:nvSpPr>
        <p:spPr>
          <a:xfrm>
            <a:off x="386102" y="6658727"/>
            <a:ext cx="144016" cy="11706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D313484-7F5A-4FB4-97EA-2886D5B7D9CD}"/>
              </a:ext>
            </a:extLst>
          </p:cNvPr>
          <p:cNvSpPr txBox="1"/>
          <p:nvPr/>
        </p:nvSpPr>
        <p:spPr>
          <a:xfrm>
            <a:off x="520276" y="6596931"/>
            <a:ext cx="6326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= Medidas que também estão presentes no PEC Emergencial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310D79C-0679-4875-B527-0B31F7E72EA6}"/>
              </a:ext>
            </a:extLst>
          </p:cNvPr>
          <p:cNvSpPr/>
          <p:nvPr/>
        </p:nvSpPr>
        <p:spPr>
          <a:xfrm>
            <a:off x="335360" y="6536377"/>
            <a:ext cx="6696746" cy="27699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2A9B2B2-1101-46C3-94DA-46B0D793A95D}"/>
              </a:ext>
            </a:extLst>
          </p:cNvPr>
          <p:cNvCxnSpPr/>
          <p:nvPr/>
        </p:nvCxnSpPr>
        <p:spPr>
          <a:xfrm>
            <a:off x="255242" y="5933691"/>
            <a:ext cx="115894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DD69CEB8-B12D-4F7C-BF81-5CD166ED5FB0}"/>
              </a:ext>
            </a:extLst>
          </p:cNvPr>
          <p:cNvSpPr/>
          <p:nvPr/>
        </p:nvSpPr>
        <p:spPr>
          <a:xfrm>
            <a:off x="5303912" y="6085402"/>
            <a:ext cx="216024" cy="16026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Triângulo isósceles 24">
            <a:extLst>
              <a:ext uri="{FF2B5EF4-FFF2-40B4-BE49-F238E27FC236}">
                <a16:creationId xmlns:a16="http://schemas.microsoft.com/office/drawing/2014/main" id="{154E8F87-EBBD-486F-8F4D-F7714A19EFD2}"/>
              </a:ext>
            </a:extLst>
          </p:cNvPr>
          <p:cNvSpPr/>
          <p:nvPr/>
        </p:nvSpPr>
        <p:spPr>
          <a:xfrm>
            <a:off x="5303912" y="3199920"/>
            <a:ext cx="216024" cy="16026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40FFD964-1FFA-40CC-9596-452C0DF92D59}"/>
              </a:ext>
            </a:extLst>
          </p:cNvPr>
          <p:cNvSpPr/>
          <p:nvPr/>
        </p:nvSpPr>
        <p:spPr>
          <a:xfrm>
            <a:off x="5293279" y="5154852"/>
            <a:ext cx="216024" cy="16026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324C069E-ED14-495D-8663-517F8C662141}"/>
              </a:ext>
            </a:extLst>
          </p:cNvPr>
          <p:cNvSpPr/>
          <p:nvPr/>
        </p:nvSpPr>
        <p:spPr>
          <a:xfrm>
            <a:off x="5303912" y="2660772"/>
            <a:ext cx="216024" cy="16026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82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13EB403-5296-4543-BFAC-1331DB11C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50509"/>
              </p:ext>
            </p:extLst>
          </p:nvPr>
        </p:nvGraphicFramePr>
        <p:xfrm>
          <a:off x="413538" y="782329"/>
          <a:ext cx="467677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03" name="Worksheet" r:id="rId4" imgW="4676926" imgH="2933585" progId="Excel.Sheet.12">
                  <p:link updateAutomatic="1"/>
                </p:oleObj>
              </mc:Choice>
              <mc:Fallback>
                <p:oleObj name="Worksheet" r:id="rId4" imgW="4676926" imgH="29335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538" y="782329"/>
                        <a:ext cx="4676775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8E765E-DB42-4A16-A583-D7FCAF296022}"/>
              </a:ext>
            </a:extLst>
          </p:cNvPr>
          <p:cNvSpPr txBox="1"/>
          <p:nvPr/>
        </p:nvSpPr>
        <p:spPr>
          <a:xfrm>
            <a:off x="201155" y="39252"/>
            <a:ext cx="106830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Qual é a situação do Brasil?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017565-F5E8-4DC2-9EAF-732F61F2DE65}"/>
              </a:ext>
            </a:extLst>
          </p:cNvPr>
          <p:cNvSpPr txBox="1"/>
          <p:nvPr/>
        </p:nvSpPr>
        <p:spPr>
          <a:xfrm>
            <a:off x="210370" y="6855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Pontos Fortes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60E777-B500-4499-AE9A-D800EE9B150C}"/>
              </a:ext>
            </a:extLst>
          </p:cNvPr>
          <p:cNvSpPr txBox="1"/>
          <p:nvPr/>
        </p:nvSpPr>
        <p:spPr>
          <a:xfrm>
            <a:off x="5928279" y="4197545"/>
            <a:ext cx="5748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Reservas internacionais significativas e baixa Dívida Pública Externa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Desde 2017, as expectativas de inflação estão ancoradas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Os déficits em Conta Corrente foram totalmente financiados por fluxos do IDP</a:t>
            </a:r>
          </a:p>
        </p:txBody>
      </p:sp>
      <p:sp>
        <p:nvSpPr>
          <p:cNvPr id="15" name="Espaço Reservado para Conteúdo 4">
            <a:extLst>
              <a:ext uri="{FF2B5EF4-FFF2-40B4-BE49-F238E27FC236}">
                <a16:creationId xmlns:a16="http://schemas.microsoft.com/office/drawing/2014/main" id="{D699ADB2-0FD5-4944-8188-7036511C5D53}"/>
              </a:ext>
            </a:extLst>
          </p:cNvPr>
          <p:cNvSpPr txBox="1">
            <a:spLocks/>
          </p:cNvSpPr>
          <p:nvPr/>
        </p:nvSpPr>
        <p:spPr>
          <a:xfrm>
            <a:off x="201155" y="3627530"/>
            <a:ext cx="5343939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Conta Corrente e IDP (US$ bi)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25A471-3619-4290-8084-89553EFA80F4}"/>
              </a:ext>
            </a:extLst>
          </p:cNvPr>
          <p:cNvSpPr txBox="1"/>
          <p:nvPr/>
        </p:nvSpPr>
        <p:spPr>
          <a:xfrm>
            <a:off x="5528272" y="6322426"/>
            <a:ext cx="6338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aseline="30000" dirty="0"/>
              <a:t>1</a:t>
            </a:r>
            <a:r>
              <a:rPr lang="pt-BR" sz="1000" dirty="0"/>
              <a:t> A razão é definida como o estoque de reservas internacionais no fim do ano t-1, como denominador, e o vencimento residual da dívida de curto prazo (incluindo o vencimento original da dívida de curto prazo e os pagamentos principais da dívida de longo prazo) vincendo no ano t, no numerador.</a:t>
            </a:r>
          </a:p>
          <a:p>
            <a:endParaRPr lang="pt-BR" sz="900" dirty="0"/>
          </a:p>
        </p:txBody>
      </p:sp>
      <p:sp>
        <p:nvSpPr>
          <p:cNvPr id="17" name="Espaço Reservado para Conteúdo 4">
            <a:extLst>
              <a:ext uri="{FF2B5EF4-FFF2-40B4-BE49-F238E27FC236}">
                <a16:creationId xmlns:a16="http://schemas.microsoft.com/office/drawing/2014/main" id="{A9090FD6-C15F-4E12-80D9-7CB5C5B1280E}"/>
              </a:ext>
            </a:extLst>
          </p:cNvPr>
          <p:cNvSpPr txBox="1">
            <a:spLocks/>
          </p:cNvSpPr>
          <p:nvPr/>
        </p:nvSpPr>
        <p:spPr>
          <a:xfrm>
            <a:off x="184333" y="1060377"/>
            <a:ext cx="5343939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Indicador de vulnerabilidade externa (média 2017-2019)</a:t>
            </a:r>
            <a:r>
              <a:rPr lang="pt-BR" sz="1600" b="1" baseline="300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1</a:t>
            </a:r>
          </a:p>
        </p:txBody>
      </p:sp>
      <p:sp>
        <p:nvSpPr>
          <p:cNvPr id="22" name="Espaço Reservado para Conteúdo 4">
            <a:extLst>
              <a:ext uri="{FF2B5EF4-FFF2-40B4-BE49-F238E27FC236}">
                <a16:creationId xmlns:a16="http://schemas.microsoft.com/office/drawing/2014/main" id="{2BD8500A-8F59-4691-AE1B-2FA99F5E42C0}"/>
              </a:ext>
            </a:extLst>
          </p:cNvPr>
          <p:cNvSpPr txBox="1">
            <a:spLocks/>
          </p:cNvSpPr>
          <p:nvPr/>
        </p:nvSpPr>
        <p:spPr>
          <a:xfrm>
            <a:off x="6130684" y="1065876"/>
            <a:ext cx="5343939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en-AU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Média</a:t>
            </a:r>
            <a:r>
              <a:rPr lang="en-AU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da </a:t>
            </a:r>
            <a:r>
              <a:rPr lang="en-AU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variação</a:t>
            </a:r>
            <a:r>
              <a:rPr lang="en-AU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da </a:t>
            </a:r>
            <a:r>
              <a:rPr lang="en-AU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inflação</a:t>
            </a:r>
            <a:r>
              <a:rPr lang="en-AU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(2018 - 2020)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48930AB7-78C0-490E-8897-1B0033066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2998"/>
              </p:ext>
            </p:extLst>
          </p:nvPr>
        </p:nvGraphicFramePr>
        <p:xfrm>
          <a:off x="6358929" y="835511"/>
          <a:ext cx="4676775" cy="280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04" name="Worksheet" r:id="rId6" imgW="4562367" imgH="2733560" progId="Excel.Sheet.12">
                  <p:link updateAutomatic="1"/>
                </p:oleObj>
              </mc:Choice>
              <mc:Fallback>
                <p:oleObj name="Worksheet" r:id="rId6" imgW="4562367" imgH="27335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8929" y="835511"/>
                        <a:ext cx="4676775" cy="2802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ixaDeTexto 1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SpPr txBox="1"/>
          <p:nvPr/>
        </p:nvSpPr>
        <p:spPr>
          <a:xfrm>
            <a:off x="6456040" y="3477800"/>
            <a:ext cx="3672408" cy="3333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000" dirty="0">
                <a:solidFill>
                  <a:srgbClr val="000000"/>
                </a:solidFill>
                <a:latin typeface="Calibri"/>
              </a:rPr>
              <a:t>Fonte</a:t>
            </a:r>
            <a:r>
              <a:rPr lang="pt-BR" sz="1000" b="0" i="0" u="none" strike="noStrik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pt-BR" sz="1000" dirty="0">
                <a:solidFill>
                  <a:srgbClr val="000000"/>
                </a:solidFill>
                <a:latin typeface="Calibri"/>
              </a:rPr>
              <a:t>Manual Estatístico Moody’s</a:t>
            </a:r>
            <a:r>
              <a:rPr lang="pt-BR" sz="1000" b="0" i="0" u="none" strike="noStrik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(Novembro 2018)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47670FB8-5F59-4C52-80E2-390AA7506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98020"/>
              </p:ext>
            </p:extLst>
          </p:nvPr>
        </p:nvGraphicFramePr>
        <p:xfrm>
          <a:off x="-58731" y="3859977"/>
          <a:ext cx="5665454" cy="322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05" name="Macro-Enabled Worksheet" r:id="rId8" imgW="6105633" imgH="3476510" progId="Excel.SheetMacroEnabled.12">
                  <p:link updateAutomatic="1"/>
                </p:oleObj>
              </mc:Choice>
              <mc:Fallback>
                <p:oleObj name="Macro-Enabled Worksheet" r:id="rId8" imgW="6105633" imgH="347651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58731" y="3859977"/>
                        <a:ext cx="5665454" cy="3226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">
            <a:extLst>
              <a:ext uri="{FF2B5EF4-FFF2-40B4-BE49-F238E27FC236}">
                <a16:creationId xmlns:a16="http://schemas.microsoft.com/office/drawing/2014/main" id="{B51A6CE6-CE4E-4DED-9EC2-03FD3165490E}"/>
              </a:ext>
            </a:extLst>
          </p:cNvPr>
          <p:cNvSpPr txBox="1"/>
          <p:nvPr/>
        </p:nvSpPr>
        <p:spPr>
          <a:xfrm>
            <a:off x="551384" y="3429000"/>
            <a:ext cx="3096344" cy="430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000" dirty="0">
                <a:solidFill>
                  <a:srgbClr val="000000"/>
                </a:solidFill>
                <a:latin typeface="Calibri"/>
              </a:rPr>
              <a:t>Fonte</a:t>
            </a:r>
            <a:r>
              <a:rPr lang="pt-BR" sz="1000" b="0" i="0" u="none" strike="noStrik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pt-BR" sz="1000" dirty="0">
                <a:solidFill>
                  <a:srgbClr val="000000"/>
                </a:solidFill>
                <a:latin typeface="Calibri"/>
              </a:rPr>
              <a:t>Manual Estatístico Moody’s</a:t>
            </a:r>
            <a:r>
              <a:rPr lang="pt-BR" sz="1000" b="0" i="0" u="none" strike="noStrik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(Novembro 2018)</a:t>
            </a:r>
          </a:p>
        </p:txBody>
      </p:sp>
    </p:spTree>
    <p:extLst>
      <p:ext uri="{BB962C8B-B14F-4D97-AF65-F5344CB8AC3E}">
        <p14:creationId xmlns:p14="http://schemas.microsoft.com/office/powerpoint/2010/main" val="3748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6A7B02B-BFE7-B24E-83D9-7C70BAD74F70}"/>
              </a:ext>
            </a:extLst>
          </p:cNvPr>
          <p:cNvGrpSpPr/>
          <p:nvPr/>
        </p:nvGrpSpPr>
        <p:grpSpPr>
          <a:xfrm>
            <a:off x="-60675" y="-40084"/>
            <a:ext cx="8655997" cy="6982792"/>
            <a:chOff x="-399757" y="-40084"/>
            <a:chExt cx="8655997" cy="6982792"/>
          </a:xfrm>
        </p:grpSpPr>
        <p:sp>
          <p:nvSpPr>
            <p:cNvPr id="27" name="Retângulo 6">
              <a:extLst>
                <a:ext uri="{FF2B5EF4-FFF2-40B4-BE49-F238E27FC236}">
                  <a16:creationId xmlns:a16="http://schemas.microsoft.com/office/drawing/2014/main" id="{3B6F30E2-8BC4-2448-AF01-1844570884FE}"/>
                </a:ext>
              </a:extLst>
            </p:cNvPr>
            <p:cNvSpPr/>
            <p:nvPr/>
          </p:nvSpPr>
          <p:spPr>
            <a:xfrm>
              <a:off x="-399757" y="-40084"/>
              <a:ext cx="8655997" cy="69700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776414 w 9176157"/>
                <a:gd name="connsiteY3" fmla="*/ 6845481 h 6858000"/>
                <a:gd name="connsiteX4" fmla="*/ 0 w 9176157"/>
                <a:gd name="connsiteY4" fmla="*/ 0 h 6858000"/>
                <a:gd name="connsiteX0" fmla="*/ 24648 w 8399743"/>
                <a:gd name="connsiteY0" fmla="*/ 0 h 6870519"/>
                <a:gd name="connsiteX1" fmla="*/ 4946858 w 8399743"/>
                <a:gd name="connsiteY1" fmla="*/ 12519 h 6870519"/>
                <a:gd name="connsiteX2" fmla="*/ 8399743 w 8399743"/>
                <a:gd name="connsiteY2" fmla="*/ 6870519 h 6870519"/>
                <a:gd name="connsiteX3" fmla="*/ 0 w 8399743"/>
                <a:gd name="connsiteY3" fmla="*/ 6858000 h 6870519"/>
                <a:gd name="connsiteX4" fmla="*/ 24648 w 8399743"/>
                <a:gd name="connsiteY4" fmla="*/ 0 h 68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9743" h="6870519">
                  <a:moveTo>
                    <a:pt x="24648" y="0"/>
                  </a:moveTo>
                  <a:lnTo>
                    <a:pt x="4946858" y="12519"/>
                  </a:lnTo>
                  <a:lnTo>
                    <a:pt x="8399743" y="6870519"/>
                  </a:lnTo>
                  <a:lnTo>
                    <a:pt x="0" y="6858000"/>
                  </a:lnTo>
                  <a:lnTo>
                    <a:pt x="24648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dirty="0"/>
            </a:p>
          </p:txBody>
        </p:sp>
        <p:sp>
          <p:nvSpPr>
            <p:cNvPr id="28" name="Retângulo 6">
              <a:extLst>
                <a:ext uri="{FF2B5EF4-FFF2-40B4-BE49-F238E27FC236}">
                  <a16:creationId xmlns:a16="http://schemas.microsoft.com/office/drawing/2014/main" id="{C9CD5C94-5727-1E4A-8964-42E89A91E68D}"/>
                </a:ext>
              </a:extLst>
            </p:cNvPr>
            <p:cNvSpPr/>
            <p:nvPr/>
          </p:nvSpPr>
          <p:spPr>
            <a:xfrm>
              <a:off x="-394098" y="-40084"/>
              <a:ext cx="8262297" cy="6982792"/>
            </a:xfrm>
            <a:custGeom>
              <a:avLst/>
              <a:gdLst>
                <a:gd name="connsiteX0" fmla="*/ 0 w 9176157"/>
                <a:gd name="connsiteY0" fmla="*/ 0 h 6858000"/>
                <a:gd name="connsiteX1" fmla="*/ 9176157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64216 w 9176157"/>
                <a:gd name="connsiteY1" fmla="*/ 95534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0 w 9176157"/>
                <a:gd name="connsiteY0" fmla="*/ 0 h 6858000"/>
                <a:gd name="connsiteX1" fmla="*/ 5723272 w 9176157"/>
                <a:gd name="connsiteY1" fmla="*/ 0 h 6858000"/>
                <a:gd name="connsiteX2" fmla="*/ 9176157 w 9176157"/>
                <a:gd name="connsiteY2" fmla="*/ 6858000 h 6858000"/>
                <a:gd name="connsiteX3" fmla="*/ 0 w 9176157"/>
                <a:gd name="connsiteY3" fmla="*/ 6858000 h 6858000"/>
                <a:gd name="connsiteX4" fmla="*/ 0 w 9176157"/>
                <a:gd name="connsiteY4" fmla="*/ 0 h 6858000"/>
                <a:gd name="connsiteX0" fmla="*/ 1429587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429587 w 9176157"/>
                <a:gd name="connsiteY4" fmla="*/ 0 h 6870519"/>
                <a:gd name="connsiteX0" fmla="*/ 1158459 w 9176157"/>
                <a:gd name="connsiteY0" fmla="*/ 0 h 6870519"/>
                <a:gd name="connsiteX1" fmla="*/ 5723272 w 9176157"/>
                <a:gd name="connsiteY1" fmla="*/ 12519 h 6870519"/>
                <a:gd name="connsiteX2" fmla="*/ 9176157 w 9176157"/>
                <a:gd name="connsiteY2" fmla="*/ 6870519 h 6870519"/>
                <a:gd name="connsiteX3" fmla="*/ 0 w 9176157"/>
                <a:gd name="connsiteY3" fmla="*/ 6870519 h 6870519"/>
                <a:gd name="connsiteX4" fmla="*/ 1158459 w 9176157"/>
                <a:gd name="connsiteY4" fmla="*/ 0 h 6870519"/>
                <a:gd name="connsiteX0" fmla="*/ 0 w 8017698"/>
                <a:gd name="connsiteY0" fmla="*/ 0 h 6883038"/>
                <a:gd name="connsiteX1" fmla="*/ 4564813 w 8017698"/>
                <a:gd name="connsiteY1" fmla="*/ 12519 h 6883038"/>
                <a:gd name="connsiteX2" fmla="*/ 8017698 w 8017698"/>
                <a:gd name="connsiteY2" fmla="*/ 6870519 h 6883038"/>
                <a:gd name="connsiteX3" fmla="*/ 24648 w 8017698"/>
                <a:gd name="connsiteY3" fmla="*/ 6883038 h 6883038"/>
                <a:gd name="connsiteX4" fmla="*/ 0 w 8017698"/>
                <a:gd name="connsiteY4" fmla="*/ 0 h 688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7698" h="6883038">
                  <a:moveTo>
                    <a:pt x="0" y="0"/>
                  </a:moveTo>
                  <a:lnTo>
                    <a:pt x="4564813" y="12519"/>
                  </a:lnTo>
                  <a:lnTo>
                    <a:pt x="8017698" y="6870519"/>
                  </a:lnTo>
                  <a:lnTo>
                    <a:pt x="24648" y="6883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Elipse 2">
            <a:extLst>
              <a:ext uri="{FF2B5EF4-FFF2-40B4-BE49-F238E27FC236}">
                <a16:creationId xmlns:a16="http://schemas.microsoft.com/office/drawing/2014/main" id="{7F6E111E-C83C-2F46-9627-4D0598B33859}"/>
              </a:ext>
            </a:extLst>
          </p:cNvPr>
          <p:cNvSpPr/>
          <p:nvPr/>
        </p:nvSpPr>
        <p:spPr>
          <a:xfrm>
            <a:off x="1127528" y="2065850"/>
            <a:ext cx="720000" cy="72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ipse 9">
            <a:extLst>
              <a:ext uri="{FF2B5EF4-FFF2-40B4-BE49-F238E27FC236}">
                <a16:creationId xmlns:a16="http://schemas.microsoft.com/office/drawing/2014/main" id="{A966B92F-9311-884F-98A3-508BD81745C0}"/>
              </a:ext>
            </a:extLst>
          </p:cNvPr>
          <p:cNvSpPr/>
          <p:nvPr/>
        </p:nvSpPr>
        <p:spPr>
          <a:xfrm>
            <a:off x="1127528" y="2893188"/>
            <a:ext cx="720000" cy="72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Elipse 8">
            <a:extLst>
              <a:ext uri="{FF2B5EF4-FFF2-40B4-BE49-F238E27FC236}">
                <a16:creationId xmlns:a16="http://schemas.microsoft.com/office/drawing/2014/main" id="{1AA3CA5E-AE0F-0342-9779-CCA0D594AA67}"/>
              </a:ext>
            </a:extLst>
          </p:cNvPr>
          <p:cNvSpPr/>
          <p:nvPr/>
        </p:nvSpPr>
        <p:spPr>
          <a:xfrm>
            <a:off x="1114276" y="3720526"/>
            <a:ext cx="720000" cy="72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A58C44-D60E-E34A-8748-B68C83C05771}"/>
              </a:ext>
            </a:extLst>
          </p:cNvPr>
          <p:cNvSpPr txBox="1"/>
          <p:nvPr/>
        </p:nvSpPr>
        <p:spPr>
          <a:xfrm>
            <a:off x="1987702" y="2176695"/>
            <a:ext cx="489654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Aft>
                <a:spcPts val="300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Cenário</a:t>
            </a:r>
            <a:r>
              <a:rPr lang="en-AU" alt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Macroeconômico</a:t>
            </a:r>
            <a:endParaRPr lang="en-AU" altLang="pt-BR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Reformas</a:t>
            </a:r>
            <a:r>
              <a:rPr lang="en-AU" altLang="pt-B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Estruturais</a:t>
            </a:r>
            <a:endParaRPr lang="en-AU" altLang="pt-B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50000"/>
              </a:lnSpc>
              <a:spcAft>
                <a:spcPts val="3000"/>
              </a:spcAft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AU" alt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Detalhes</a:t>
            </a:r>
            <a:r>
              <a:rPr lang="en-AU" alt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da Dívida Pública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1B9A00-78EB-8B46-9F30-C0FE060ED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60648"/>
            <a:ext cx="1800200" cy="3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D0E133F4-EF38-426E-95A7-C1CE216E8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28" y="146492"/>
            <a:ext cx="11229411" cy="67185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Teto de Gastos 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- limita o crescimento do gasto público pela inflação, para os próximos 20 anos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81179E1-8D44-4A9C-AE65-F85BFB5529A9}"/>
              </a:ext>
            </a:extLst>
          </p:cNvPr>
          <p:cNvSpPr txBox="1"/>
          <p:nvPr/>
        </p:nvSpPr>
        <p:spPr>
          <a:xfrm>
            <a:off x="6152919" y="6627270"/>
            <a:ext cx="3849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Fonte: Tesouro Nacional </a:t>
            </a:r>
          </a:p>
        </p:txBody>
      </p:sp>
      <p:sp>
        <p:nvSpPr>
          <p:cNvPr id="26" name="Título 2">
            <a:extLst>
              <a:ext uri="{FF2B5EF4-FFF2-40B4-BE49-F238E27FC236}">
                <a16:creationId xmlns:a16="http://schemas.microsoft.com/office/drawing/2014/main" id="{C8554354-3ABA-49AE-9C27-326A84D53B4E}"/>
              </a:ext>
            </a:extLst>
          </p:cNvPr>
          <p:cNvSpPr txBox="1">
            <a:spLocks/>
          </p:cNvSpPr>
          <p:nvPr/>
        </p:nvSpPr>
        <p:spPr>
          <a:xfrm>
            <a:off x="263352" y="1502268"/>
            <a:ext cx="10515600" cy="504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Reforma da Previdência 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- R$ 800 bilhões em 10 anos</a:t>
            </a:r>
          </a:p>
        </p:txBody>
      </p:sp>
      <p:sp>
        <p:nvSpPr>
          <p:cNvPr id="27" name="Título 2">
            <a:extLst>
              <a:ext uri="{FF2B5EF4-FFF2-40B4-BE49-F238E27FC236}">
                <a16:creationId xmlns:a16="http://schemas.microsoft.com/office/drawing/2014/main" id="{2CBF8930-6618-4C36-8D6F-E208B707022A}"/>
              </a:ext>
            </a:extLst>
          </p:cNvPr>
          <p:cNvSpPr txBox="1">
            <a:spLocks/>
          </p:cNvSpPr>
          <p:nvPr/>
        </p:nvSpPr>
        <p:spPr>
          <a:xfrm>
            <a:off x="312866" y="2140972"/>
            <a:ext cx="10515600" cy="504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Plano Mais Brasil </a:t>
            </a:r>
            <a:r>
              <a:rPr lang="pt-BR" sz="1800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– três propostas de emenda à constituição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8FC5A580-307C-4C40-8873-85E80F427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97" b="1309"/>
          <a:stretch/>
        </p:blipFill>
        <p:spPr>
          <a:xfrm>
            <a:off x="8679967" y="4428743"/>
            <a:ext cx="1322880" cy="187362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71FCFBDE-B611-4F30-A96D-799493DF3DCF}"/>
              </a:ext>
            </a:extLst>
          </p:cNvPr>
          <p:cNvSpPr txBox="1"/>
          <p:nvPr/>
        </p:nvSpPr>
        <p:spPr>
          <a:xfrm>
            <a:off x="407368" y="2758189"/>
            <a:ext cx="112294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  <a:buClr>
                <a:schemeClr val="tx2">
                  <a:lumMod val="75000"/>
                </a:schemeClr>
              </a:buClr>
            </a:pPr>
            <a:r>
              <a:rPr lang="pt-BR" sz="2300" b="1" dirty="0">
                <a:solidFill>
                  <a:schemeClr val="tx2"/>
                </a:solidFill>
                <a:latin typeface="Calibri" panose="020F0502020204030204" pitchFamily="34" charset="0"/>
              </a:rPr>
              <a:t>	PEC - Novo Pacto Federativo</a:t>
            </a:r>
          </a:p>
          <a:p>
            <a:pPr marL="2114550" lvl="4" indent="-2857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Define o Conselho Fiscal da República </a:t>
            </a:r>
            <a:r>
              <a:rPr lang="pt-BR" dirty="0">
                <a:solidFill>
                  <a:schemeClr val="tx2"/>
                </a:solidFill>
                <a:latin typeface="Calibri" panose="020F0502020204030204" pitchFamily="34" charset="0"/>
              </a:rPr>
              <a:t>(monitora, elabora diagnósticos e recomendações) </a:t>
            </a:r>
          </a:p>
          <a:p>
            <a:pPr marL="2114550" lvl="4" indent="-2857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Fortalecimento da Federação</a:t>
            </a:r>
          </a:p>
          <a:p>
            <a:pPr marL="2114550" lvl="4" indent="-2857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Marco Institucional da Nova Ordem Fiscal</a:t>
            </a:r>
          </a:p>
          <a:p>
            <a:pPr algn="just">
              <a:spcAft>
                <a:spcPts val="1800"/>
              </a:spcAft>
              <a:buClr>
                <a:schemeClr val="tx2">
                  <a:lumMod val="75000"/>
                </a:schemeClr>
              </a:buClr>
            </a:pPr>
            <a:endParaRPr lang="pt-B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C79D1B3-2CC8-403C-AACB-E85E28B7E398}"/>
              </a:ext>
            </a:extLst>
          </p:cNvPr>
          <p:cNvSpPr/>
          <p:nvPr/>
        </p:nvSpPr>
        <p:spPr>
          <a:xfrm>
            <a:off x="1307468" y="5022748"/>
            <a:ext cx="95770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chemeClr val="tx2">
                  <a:lumMod val="75000"/>
                </a:schemeClr>
              </a:buClr>
            </a:pPr>
            <a:r>
              <a:rPr lang="pt-BR" sz="2300" b="1" dirty="0">
                <a:solidFill>
                  <a:schemeClr val="tx2"/>
                </a:solidFill>
                <a:latin typeface="Calibri" panose="020F0502020204030204" pitchFamily="34" charset="0"/>
              </a:rPr>
              <a:t>PEC - Emergencial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F4E82AC-0600-4818-A45E-B6CB3BE18144}"/>
              </a:ext>
            </a:extLst>
          </p:cNvPr>
          <p:cNvSpPr/>
          <p:nvPr/>
        </p:nvSpPr>
        <p:spPr>
          <a:xfrm>
            <a:off x="1292023" y="5719028"/>
            <a:ext cx="95770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chemeClr val="tx2">
                  <a:lumMod val="75000"/>
                </a:schemeClr>
              </a:buClr>
            </a:pPr>
            <a:r>
              <a:rPr lang="pt-BR" sz="2300" b="1" dirty="0">
                <a:solidFill>
                  <a:schemeClr val="tx2"/>
                </a:solidFill>
                <a:latin typeface="Calibri" panose="020F0502020204030204" pitchFamily="34" charset="0"/>
              </a:rPr>
              <a:t>PEC - dos Fundos Públicos</a:t>
            </a:r>
            <a:endParaRPr lang="pt-BR" sz="23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8FBCA5DC-052A-4796-8350-90258BEF544B}"/>
              </a:ext>
            </a:extLst>
          </p:cNvPr>
          <p:cNvSpPr txBox="1">
            <a:spLocks/>
          </p:cNvSpPr>
          <p:nvPr/>
        </p:nvSpPr>
        <p:spPr>
          <a:xfrm>
            <a:off x="263352" y="979959"/>
            <a:ext cx="12025336" cy="5048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Reformas Microeconômicas </a:t>
            </a: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– trabalhista, duplicata eletrônica, cadastro positivo, nova lei de telecomunicação </a:t>
            </a:r>
            <a:r>
              <a:rPr lang="pt-BR" sz="21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etc</a:t>
            </a: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4287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FCE4E55-738C-41D1-A8FB-913ED29A59D6}"/>
              </a:ext>
            </a:extLst>
          </p:cNvPr>
          <p:cNvSpPr/>
          <p:nvPr/>
        </p:nvSpPr>
        <p:spPr>
          <a:xfrm>
            <a:off x="407368" y="1052736"/>
            <a:ext cx="10801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chemeClr val="tx2">
                  <a:lumMod val="75000"/>
                </a:schemeClr>
              </a:buClr>
            </a:pPr>
            <a:r>
              <a:rPr lang="pt-BR" sz="2300" b="1" dirty="0">
                <a:solidFill>
                  <a:schemeClr val="tx2"/>
                </a:solidFill>
                <a:latin typeface="Calibri" panose="020F0502020204030204" pitchFamily="34" charset="0"/>
              </a:rPr>
              <a:t>PEC – Emergencial (R$ 50 bi em 10 anos)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B85FB62-9144-4BBE-BE84-ACE6BDA9ABA1}"/>
              </a:ext>
            </a:extLst>
          </p:cNvPr>
          <p:cNvSpPr/>
          <p:nvPr/>
        </p:nvSpPr>
        <p:spPr>
          <a:xfrm>
            <a:off x="261324" y="94455"/>
            <a:ext cx="2731965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Plano Mais Brasil</a:t>
            </a:r>
          </a:p>
        </p:txBody>
      </p:sp>
      <p:pic>
        <p:nvPicPr>
          <p:cNvPr id="5" name="DIFERENTE_.png">
            <a:extLst>
              <a:ext uri="{FF2B5EF4-FFF2-40B4-BE49-F238E27FC236}">
                <a16:creationId xmlns:a16="http://schemas.microsoft.com/office/drawing/2014/main" id="{5783D385-E67B-4459-B9D4-85D271EC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3068960"/>
            <a:ext cx="492498" cy="385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GAUL_2.png">
            <a:extLst>
              <a:ext uri="{FF2B5EF4-FFF2-40B4-BE49-F238E27FC236}">
                <a16:creationId xmlns:a16="http://schemas.microsoft.com/office/drawing/2014/main" id="{84D6A0CD-17AC-4019-8972-49D9460AE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501008"/>
            <a:ext cx="502409" cy="392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GAUL_2.png">
            <a:extLst>
              <a:ext uri="{FF2B5EF4-FFF2-40B4-BE49-F238E27FC236}">
                <a16:creationId xmlns:a16="http://schemas.microsoft.com/office/drawing/2014/main" id="{64FE612A-8983-4C58-AB29-292BEA46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58" y="4941168"/>
            <a:ext cx="502409" cy="392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GAUL_2.png">
            <a:extLst>
              <a:ext uri="{FF2B5EF4-FFF2-40B4-BE49-F238E27FC236}">
                <a16:creationId xmlns:a16="http://schemas.microsoft.com/office/drawing/2014/main" id="{2B468571-96DC-4E38-B48F-8D6B26E5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58" y="4437112"/>
            <a:ext cx="502409" cy="392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DIFERENTE_.png">
            <a:extLst>
              <a:ext uri="{FF2B5EF4-FFF2-40B4-BE49-F238E27FC236}">
                <a16:creationId xmlns:a16="http://schemas.microsoft.com/office/drawing/2014/main" id="{80DBC229-FCD5-44D5-8E2A-538CE8CD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5838109"/>
            <a:ext cx="492497" cy="385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DIFERENTE_.png">
            <a:extLst>
              <a:ext uri="{FF2B5EF4-FFF2-40B4-BE49-F238E27FC236}">
                <a16:creationId xmlns:a16="http://schemas.microsoft.com/office/drawing/2014/main" id="{80C1045B-6A9F-4C02-A4D1-870D7ECBD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467803"/>
            <a:ext cx="492497" cy="385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GAUL_2.png">
            <a:extLst>
              <a:ext uri="{FF2B5EF4-FFF2-40B4-BE49-F238E27FC236}">
                <a16:creationId xmlns:a16="http://schemas.microsoft.com/office/drawing/2014/main" id="{2A238A81-F67D-45DF-96D2-467D0A71D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58" y="5406061"/>
            <a:ext cx="502409" cy="392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GAUL_2.png">
            <a:extLst>
              <a:ext uri="{FF2B5EF4-FFF2-40B4-BE49-F238E27FC236}">
                <a16:creationId xmlns:a16="http://schemas.microsoft.com/office/drawing/2014/main" id="{11AE554C-5AE0-4BAB-B588-5BAC5A1FF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958" y="6309320"/>
            <a:ext cx="502409" cy="39288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" name="Table 773">
            <a:extLst>
              <a:ext uri="{FF2B5EF4-FFF2-40B4-BE49-F238E27FC236}">
                <a16:creationId xmlns:a16="http://schemas.microsoft.com/office/drawing/2014/main" id="{61E6CD9B-16AF-4698-9EBB-4A31BD724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274745"/>
              </p:ext>
            </p:extLst>
          </p:nvPr>
        </p:nvGraphicFramePr>
        <p:xfrm>
          <a:off x="1883467" y="1746222"/>
          <a:ext cx="8244982" cy="5017323"/>
        </p:xfrm>
        <a:graphic>
          <a:graphicData uri="http://schemas.openxmlformats.org/drawingml/2006/table">
            <a:tbl>
              <a:tblPr/>
              <a:tblGrid>
                <a:gridCol w="4122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6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t-BR" sz="1800" b="1" kern="1200" noProof="0">
                          <a:solidFill>
                            <a:srgbClr val="27498F"/>
                          </a:solidFill>
                          <a:latin typeface="Avenir Black"/>
                          <a:ea typeface="Avenir Black"/>
                          <a:cs typeface="Avenir Black"/>
                          <a:sym typeface="Avenir Black"/>
                        </a:rPr>
                        <a:t>PEC do Pacto Federativo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12700">
                      <a:solidFill>
                        <a:schemeClr val="accent3"/>
                      </a:solidFill>
                    </a:lnR>
                    <a:lnT w="254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t-BR" sz="1800" b="1" kern="1200" noProof="0">
                          <a:solidFill>
                            <a:srgbClr val="27498F"/>
                          </a:solidFill>
                          <a:latin typeface="Avenir Black"/>
                          <a:ea typeface="Avenir Black"/>
                          <a:cs typeface="Avenir Black"/>
                          <a:sym typeface="Avenir Black"/>
                        </a:rPr>
                        <a:t>PEC emergencial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254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72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Aciona para a União após o Congresso avalizar que novo endividamento supere investimentos (Regra de Ouro)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127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Quando as operações de credito superarem as despesas de capital no exercício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4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Medidas automáticas por 1 ano, renováveis até o equilíbrio das contas públicas 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127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Medidas automáticas por 2 anos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47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Para estados e municípios, mecanismos são acionados sempre que despesa corrente exceder 95% da receita corrente (12 meses)*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4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/>
                      </a:pPr>
                      <a:r>
                        <a:rPr lang="pt-BR" sz="1800" b="1" kern="1200" noProof="0">
                          <a:solidFill>
                            <a:srgbClr val="27498F"/>
                          </a:solidFill>
                          <a:latin typeface="Avenir Black"/>
                          <a:ea typeface="Trebuchet MS"/>
                          <a:cs typeface="Trebuchet MS"/>
                          <a:sym typeface="Trebuchet MS"/>
                        </a:rPr>
                        <a:t>Medidas após o acionamento dos gatilhos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Off val="2294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18748"/>
                  </a:ext>
                </a:extLst>
              </a:tr>
              <a:tr h="470347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Não pode promover servidor, dar reajuste, criar cargo, reestruturar carreira, fazer concurso e criar verbas indenizatórias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347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Suspende criação de despesas obrigatórias e de benefícios tributários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47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Permite redução de 25% da jornada do servidor com adequação dos vencimentos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34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Montante economizado terá toda sua alocação definida no orçamento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25% da economia vão para projetos de infraestrutura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127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347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sz="1200" noProof="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Suspende repasse dos recursos do FAT ao BNDES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3"/>
                      </a:solidFill>
                    </a:lnL>
                    <a:lnR w="25400">
                      <a:solidFill>
                        <a:schemeClr val="accent3"/>
                      </a:solidFill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0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D1C55AA-715F-4C53-B6BD-A54B6F682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72081"/>
              </p:ext>
            </p:extLst>
          </p:nvPr>
        </p:nvGraphicFramePr>
        <p:xfrm>
          <a:off x="338411" y="1520914"/>
          <a:ext cx="5804312" cy="32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28" name="Worksheet" r:id="rId4" imgW="5134126" imgH="2857500" progId="Excel.Sheet.12">
                  <p:link updateAutomatic="1"/>
                </p:oleObj>
              </mc:Choice>
              <mc:Fallback>
                <p:oleObj name="Worksheet" r:id="rId4" imgW="5134126" imgH="2857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411" y="1520914"/>
                        <a:ext cx="5804312" cy="32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2A0E385C-DB33-4654-827B-055E297DE8BB}"/>
              </a:ext>
            </a:extLst>
          </p:cNvPr>
          <p:cNvSpPr txBox="1"/>
          <p:nvPr/>
        </p:nvSpPr>
        <p:spPr>
          <a:xfrm>
            <a:off x="201155" y="72487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Pontos Fracos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F6D995-02FF-4E05-B758-87E7E15DA735}"/>
              </a:ext>
            </a:extLst>
          </p:cNvPr>
          <p:cNvSpPr txBox="1"/>
          <p:nvPr/>
        </p:nvSpPr>
        <p:spPr>
          <a:xfrm>
            <a:off x="665584" y="5208923"/>
            <a:ext cx="1068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A tendência de sustentabilidade da Dívida Pública requer reformas estruturais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A carga da taxa de juros diminuiu com o atual ciclo monetário e com a recente redução nos subsídios</a:t>
            </a:r>
            <a:endParaRPr lang="en-US" sz="1600" dirty="0"/>
          </a:p>
        </p:txBody>
      </p:sp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9CD40B70-28E2-4C81-B302-83926BE59769}"/>
              </a:ext>
            </a:extLst>
          </p:cNvPr>
          <p:cNvSpPr txBox="1">
            <a:spLocks/>
          </p:cNvSpPr>
          <p:nvPr/>
        </p:nvSpPr>
        <p:spPr>
          <a:xfrm>
            <a:off x="201155" y="1182247"/>
            <a:ext cx="5544616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Pagamento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de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juros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do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Governo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Geral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/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Receita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(2018)</a:t>
            </a:r>
            <a:endParaRPr lang="en-AU" sz="1600" b="1" baseline="30000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82BD5915-8844-40E2-8192-A51401BE6D4C}"/>
              </a:ext>
            </a:extLst>
          </p:cNvPr>
          <p:cNvSpPr txBox="1">
            <a:spLocks/>
          </p:cNvSpPr>
          <p:nvPr/>
        </p:nvSpPr>
        <p:spPr>
          <a:xfrm>
            <a:off x="6267067" y="1139968"/>
            <a:ext cx="5343939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DBGG/PIB (2018)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92BFB6C-D664-440E-9220-FCD1480180FF}"/>
              </a:ext>
            </a:extLst>
          </p:cNvPr>
          <p:cNvCxnSpPr/>
          <p:nvPr/>
        </p:nvCxnSpPr>
        <p:spPr>
          <a:xfrm flipV="1">
            <a:off x="6672064" y="2228321"/>
            <a:ext cx="216024" cy="28803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D22E3A2-A4C6-466B-A739-85A4493E2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5453"/>
              </p:ext>
            </p:extLst>
          </p:nvPr>
        </p:nvGraphicFramePr>
        <p:xfrm>
          <a:off x="6146039" y="1193832"/>
          <a:ext cx="5585993" cy="355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29" name="Worksheet" r:id="rId6" imgW="4905353" imgH="3124315" progId="Excel.Sheet.12">
                  <p:link updateAutomatic="1"/>
                </p:oleObj>
              </mc:Choice>
              <mc:Fallback>
                <p:oleObj name="Worksheet" r:id="rId6" imgW="4905353" imgH="312431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6039" y="1193832"/>
                        <a:ext cx="5585993" cy="355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7DA84CE-3C44-4331-825C-27921C7BBA2E}"/>
              </a:ext>
            </a:extLst>
          </p:cNvPr>
          <p:cNvCxnSpPr>
            <a:cxnSpLocks/>
          </p:cNvCxnSpPr>
          <p:nvPr/>
        </p:nvCxnSpPr>
        <p:spPr>
          <a:xfrm>
            <a:off x="1055440" y="2553841"/>
            <a:ext cx="144016" cy="343739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397B17-2666-4B6B-B3B1-4FB2A678A06A}"/>
              </a:ext>
            </a:extLst>
          </p:cNvPr>
          <p:cNvSpPr txBox="1"/>
          <p:nvPr/>
        </p:nvSpPr>
        <p:spPr>
          <a:xfrm>
            <a:off x="201155" y="39252"/>
            <a:ext cx="106830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Qual é a situação do Brasil? </a:t>
            </a:r>
          </a:p>
        </p:txBody>
      </p:sp>
    </p:spTree>
    <p:extLst>
      <p:ext uri="{BB962C8B-B14F-4D97-AF65-F5344CB8AC3E}">
        <p14:creationId xmlns:p14="http://schemas.microsoft.com/office/powerpoint/2010/main" val="37556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A525E93-9FDE-48F6-94F7-89628EE27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112463"/>
              </p:ext>
            </p:extLst>
          </p:nvPr>
        </p:nvGraphicFramePr>
        <p:xfrm>
          <a:off x="1638300" y="1116013"/>
          <a:ext cx="8485188" cy="50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041" name="Macro-Enabled Worksheet" r:id="rId3" imgW="6743786" imgH="3990860" progId="Excel.SheetMacroEnabled.12">
                  <p:link updateAutomatic="1"/>
                </p:oleObj>
              </mc:Choice>
              <mc:Fallback>
                <p:oleObj name="Macro-Enabled Worksheet" r:id="rId3" imgW="6743786" imgH="39908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8300" y="1116013"/>
                        <a:ext cx="8485188" cy="502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9AE7E0C-D8E4-402E-AD7B-5830075CC2BE}"/>
              </a:ext>
            </a:extLst>
          </p:cNvPr>
          <p:cNvSpPr txBox="1"/>
          <p:nvPr/>
        </p:nvSpPr>
        <p:spPr>
          <a:xfrm>
            <a:off x="407368" y="340744"/>
            <a:ext cx="763284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Expectativas do Mercado 2019-2022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16D14F-735C-45A5-B03A-5135CA9B5E85}"/>
              </a:ext>
            </a:extLst>
          </p:cNvPr>
          <p:cNvSpPr txBox="1"/>
          <p:nvPr/>
        </p:nvSpPr>
        <p:spPr>
          <a:xfrm>
            <a:off x="551384" y="6139420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/>
                </a:solidFill>
                <a:latin typeface="Calibri" panose="020F0502020204030204" pitchFamily="34" charset="0"/>
                <a:sym typeface="Calibri"/>
              </a:rPr>
              <a:t>A retomada do crescimento em 2017 reverte a recessão mais longa da história do país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6FDF79-1DF4-4357-9FB6-739F9E5A2C33}"/>
              </a:ext>
            </a:extLst>
          </p:cNvPr>
          <p:cNvSpPr/>
          <p:nvPr/>
        </p:nvSpPr>
        <p:spPr>
          <a:xfrm>
            <a:off x="4378172" y="1012595"/>
            <a:ext cx="286995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 fontAlgn="base">
              <a:lnSpc>
                <a:spcPct val="90000"/>
              </a:lnSpc>
              <a:spcBef>
                <a:spcPts val="813"/>
              </a:spcBef>
              <a:spcAft>
                <a:spcPct val="0"/>
              </a:spcAft>
              <a:buClr>
                <a:srgbClr val="44546A">
                  <a:lumMod val="75000"/>
                </a:srgbClr>
              </a:buClr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Crescimento real do PIB</a:t>
            </a:r>
          </a:p>
        </p:txBody>
      </p:sp>
    </p:spTree>
    <p:extLst>
      <p:ext uri="{BB962C8B-B14F-4D97-AF65-F5344CB8AC3E}">
        <p14:creationId xmlns:p14="http://schemas.microsoft.com/office/powerpoint/2010/main" val="370246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8E765E-DB42-4A16-A583-D7FCAF296022}"/>
              </a:ext>
            </a:extLst>
          </p:cNvPr>
          <p:cNvSpPr txBox="1"/>
          <p:nvPr/>
        </p:nvSpPr>
        <p:spPr>
          <a:xfrm>
            <a:off x="201155" y="39252"/>
            <a:ext cx="106830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Desafio Fiscal</a:t>
            </a:r>
          </a:p>
        </p:txBody>
      </p:sp>
      <p:sp>
        <p:nvSpPr>
          <p:cNvPr id="11" name="Espaço Reservado para Conteúdo 4">
            <a:extLst>
              <a:ext uri="{FF2B5EF4-FFF2-40B4-BE49-F238E27FC236}">
                <a16:creationId xmlns:a16="http://schemas.microsoft.com/office/drawing/2014/main" id="{813233E5-376D-4F40-BE46-FC51977F6B3A}"/>
              </a:ext>
            </a:extLst>
          </p:cNvPr>
          <p:cNvSpPr txBox="1">
            <a:spLocks/>
          </p:cNvSpPr>
          <p:nvPr/>
        </p:nvSpPr>
        <p:spPr>
          <a:xfrm>
            <a:off x="372557" y="636437"/>
            <a:ext cx="5343939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Receitas líquidas e Gasto do Governo Central (% do PIB)</a:t>
            </a:r>
            <a:endParaRPr lang="pt-BR" sz="1600" b="1" baseline="30000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3" name="Espaço Reservado para Conteúdo 4">
            <a:extLst>
              <a:ext uri="{FF2B5EF4-FFF2-40B4-BE49-F238E27FC236}">
                <a16:creationId xmlns:a16="http://schemas.microsoft.com/office/drawing/2014/main" id="{BFAB3CA7-0147-45F1-865C-5E3945EFAB2E}"/>
              </a:ext>
            </a:extLst>
          </p:cNvPr>
          <p:cNvSpPr txBox="1">
            <a:spLocks/>
          </p:cNvSpPr>
          <p:nvPr/>
        </p:nvSpPr>
        <p:spPr>
          <a:xfrm>
            <a:off x="6053683" y="636437"/>
            <a:ext cx="6106001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Desempenho dos gastos do Governo Central</a:t>
            </a:r>
            <a:r>
              <a:rPr lang="en-AU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(R$/</a:t>
            </a:r>
            <a:r>
              <a:rPr lang="en-AU" sz="1600" b="1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bilhões</a:t>
            </a:r>
            <a:r>
              <a:rPr lang="en-AU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2008-2018 )</a:t>
            </a:r>
            <a:endParaRPr lang="en-AU" sz="1600" b="1" baseline="30000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" name="Espaço Reservado para Conteúdo 4">
            <a:extLst>
              <a:ext uri="{FF2B5EF4-FFF2-40B4-BE49-F238E27FC236}">
                <a16:creationId xmlns:a16="http://schemas.microsoft.com/office/drawing/2014/main" id="{E8A2C6CD-BA04-44B6-9F1F-64BCC5B3EB04}"/>
              </a:ext>
            </a:extLst>
          </p:cNvPr>
          <p:cNvSpPr txBox="1">
            <a:spLocks/>
          </p:cNvSpPr>
          <p:nvPr/>
        </p:nvSpPr>
        <p:spPr>
          <a:xfrm>
            <a:off x="359764" y="3822744"/>
            <a:ext cx="5343939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Resultado Fiscal Governo Central (R$/bilhões 2011-2018</a:t>
            </a:r>
            <a:r>
              <a:rPr lang="en-AU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)</a:t>
            </a:r>
            <a:endParaRPr lang="en-AU" sz="1600" b="1" baseline="30000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2C286D5-E3D5-4667-ACB9-10E0A243FF98}"/>
              </a:ext>
            </a:extLst>
          </p:cNvPr>
          <p:cNvSpPr txBox="1"/>
          <p:nvPr/>
        </p:nvSpPr>
        <p:spPr>
          <a:xfrm>
            <a:off x="5750427" y="4313393"/>
            <a:ext cx="5949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Calibri" panose="020F0502020204030204" pitchFamily="34" charset="0"/>
              </a:rPr>
              <a:t>A principal pressão do gasto público advém dos déficits do sistema previdenciário</a:t>
            </a:r>
          </a:p>
          <a:p>
            <a:pPr marL="285750" indent="-285750" algn="just"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Calibri" panose="020F0502020204030204" pitchFamily="34" charset="0"/>
              </a:rPr>
              <a:t>Ainda que o gasto discricionário tenha se reduzido, esse esforço fiscal foi insuficiente para frear a dinâmica total dos gastos</a:t>
            </a:r>
          </a:p>
          <a:p>
            <a:pPr marL="285750" indent="-285750" algn="just"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Calibri" panose="020F0502020204030204" pitchFamily="34" charset="0"/>
              </a:rPr>
              <a:t>Dinâmica dos </a:t>
            </a:r>
            <a:r>
              <a:rPr lang="pt-BR" b="1" dirty="0">
                <a:solidFill>
                  <a:schemeClr val="tx2"/>
                </a:solidFill>
                <a:latin typeface="Calibri" panose="020F0502020204030204" pitchFamily="34" charset="0"/>
              </a:rPr>
              <a:t>gastos obrigatórios </a:t>
            </a:r>
            <a:r>
              <a:rPr lang="pt-BR" dirty="0">
                <a:solidFill>
                  <a:schemeClr val="tx2"/>
                </a:solidFill>
                <a:latin typeface="Calibri" panose="020F0502020204030204" pitchFamily="34" charset="0"/>
              </a:rPr>
              <a:t>precisa ser endereçada</a:t>
            </a:r>
            <a:endParaRPr lang="en-AU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AB5D85C-2B7F-4FC0-973B-1715E2070DD2}"/>
              </a:ext>
            </a:extLst>
          </p:cNvPr>
          <p:cNvCxnSpPr>
            <a:cxnSpLocks/>
          </p:cNvCxnSpPr>
          <p:nvPr/>
        </p:nvCxnSpPr>
        <p:spPr>
          <a:xfrm flipV="1">
            <a:off x="4439816" y="1916832"/>
            <a:ext cx="0" cy="116637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4251577-B0CE-435E-A58F-A9DAE8A2CBE0}"/>
              </a:ext>
            </a:extLst>
          </p:cNvPr>
          <p:cNvCxnSpPr>
            <a:cxnSpLocks/>
          </p:cNvCxnSpPr>
          <p:nvPr/>
        </p:nvCxnSpPr>
        <p:spPr>
          <a:xfrm flipV="1">
            <a:off x="4871864" y="1988840"/>
            <a:ext cx="0" cy="112504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">
            <a:extLst>
              <a:ext uri="{FF2B5EF4-FFF2-40B4-BE49-F238E27FC236}">
                <a16:creationId xmlns:a16="http://schemas.microsoft.com/office/drawing/2014/main" id="{1C07C409-1BE9-4B75-A145-54A19003C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2913" y="3588833"/>
            <a:ext cx="3875691" cy="40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36" tIns="42836" rIns="42836" bIns="42836">
            <a:spAutoFit/>
          </a:bodyPr>
          <a:lstStyle/>
          <a:p>
            <a:pPr algn="r" defTabSz="858838" eaLnBrk="0" hangingPunct="0"/>
            <a:r>
              <a:rPr lang="en-AU" sz="1050" dirty="0">
                <a:solidFill>
                  <a:prstClr val="black"/>
                </a:solidFill>
              </a:rPr>
              <a:t>Fonte: Tesouro Nacional</a:t>
            </a:r>
          </a:p>
          <a:p>
            <a:pPr algn="r" defTabSz="858838" eaLnBrk="0" hangingPunct="0"/>
            <a:endParaRPr lang="en-AU" sz="1050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2247846-B8E6-439A-BEE0-AF6C66BCBB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68772"/>
              </p:ext>
            </p:extLst>
          </p:nvPr>
        </p:nvGraphicFramePr>
        <p:xfrm>
          <a:off x="298765" y="914858"/>
          <a:ext cx="5149163" cy="285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361" name="Worksheet" r:id="rId4" imgW="5267260" imgH="2924290" progId="Excel.Sheet.12">
                  <p:link updateAutomatic="1"/>
                </p:oleObj>
              </mc:Choice>
              <mc:Fallback>
                <p:oleObj name="Worksheet" r:id="rId4" imgW="5267260" imgH="29242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65" y="914858"/>
                        <a:ext cx="5149163" cy="2858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5097669-A48B-47BE-8A22-7A135959A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22500"/>
              </p:ext>
            </p:extLst>
          </p:nvPr>
        </p:nvGraphicFramePr>
        <p:xfrm>
          <a:off x="6240463" y="966788"/>
          <a:ext cx="4968875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362" name="Worksheet" r:id="rId6" imgW="12354033" imgH="8039215" progId="Excel.Sheet.12">
                  <p:link updateAutomatic="1"/>
                </p:oleObj>
              </mc:Choice>
              <mc:Fallback>
                <p:oleObj name="Worksheet" r:id="rId6" imgW="12354033" imgH="803921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0463" y="966788"/>
                        <a:ext cx="4968875" cy="323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203E662-0984-418E-B524-6716CD5CE7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72887"/>
              </p:ext>
            </p:extLst>
          </p:nvPr>
        </p:nvGraphicFramePr>
        <p:xfrm>
          <a:off x="250825" y="4008439"/>
          <a:ext cx="5756275" cy="261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363" name="Worksheet" r:id="rId8" imgW="8077200" imgH="4057650" progId="Excel.Sheet.12">
                  <p:link updateAutomatic="1"/>
                </p:oleObj>
              </mc:Choice>
              <mc:Fallback>
                <p:oleObj name="Worksheet" r:id="rId8" imgW="8077200" imgH="4057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0825" y="4008439"/>
                        <a:ext cx="5756275" cy="2614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>
            <a:extLst>
              <a:ext uri="{FF2B5EF4-FFF2-40B4-BE49-F238E27FC236}">
                <a16:creationId xmlns:a16="http://schemas.microsoft.com/office/drawing/2014/main" id="{CC10A040-BCC1-473E-AAFD-4F68ACEE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489" y="4088906"/>
            <a:ext cx="3875691" cy="40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36" tIns="42836" rIns="42836" bIns="42836">
            <a:spAutoFit/>
          </a:bodyPr>
          <a:lstStyle/>
          <a:p>
            <a:pPr algn="r" defTabSz="858838" eaLnBrk="0" hangingPunct="0"/>
            <a:r>
              <a:rPr lang="en-AU" sz="1050" dirty="0">
                <a:solidFill>
                  <a:prstClr val="black"/>
                </a:solidFill>
              </a:rPr>
              <a:t>Fonte: Tesouro Nacional</a:t>
            </a:r>
          </a:p>
          <a:p>
            <a:pPr algn="r" defTabSz="858838" eaLnBrk="0" hangingPunct="0"/>
            <a:endParaRPr lang="en-AU" sz="1050" dirty="0"/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0E8D0A8F-4FF3-4F17-A683-072AC1A79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2912" y="6497665"/>
            <a:ext cx="3875691" cy="40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36" tIns="42836" rIns="42836" bIns="42836">
            <a:spAutoFit/>
          </a:bodyPr>
          <a:lstStyle/>
          <a:p>
            <a:pPr algn="r" defTabSz="858838" eaLnBrk="0" hangingPunct="0"/>
            <a:r>
              <a:rPr lang="en-AU" sz="1050" dirty="0">
                <a:solidFill>
                  <a:prstClr val="black"/>
                </a:solidFill>
              </a:rPr>
              <a:t>Fonte: Tesouro Nacional</a:t>
            </a:r>
          </a:p>
          <a:p>
            <a:pPr algn="r" defTabSz="858838" eaLnBrk="0" hangingPunct="0"/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325906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FC892F3-0DA3-441B-8B4A-11A471C9031C}"/>
              </a:ext>
            </a:extLst>
          </p:cNvPr>
          <p:cNvSpPr txBox="1"/>
          <p:nvPr/>
        </p:nvSpPr>
        <p:spPr>
          <a:xfrm>
            <a:off x="201155" y="39252"/>
            <a:ext cx="106830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Gasto Tributário e Despesas com Subsídios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7E5D577-1C65-415F-AD77-B3200E737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59669"/>
              </p:ext>
            </p:extLst>
          </p:nvPr>
        </p:nvGraphicFramePr>
        <p:xfrm>
          <a:off x="21916" y="2060848"/>
          <a:ext cx="5820176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75" name="Worksheet" r:id="rId3" imgW="8772460" imgH="4124440" progId="Excel.Sheet.12">
                  <p:link updateAutomatic="1"/>
                </p:oleObj>
              </mc:Choice>
              <mc:Fallback>
                <p:oleObj name="Worksheet" r:id="rId3" imgW="8772460" imgH="41244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16" y="2060848"/>
                        <a:ext cx="5820176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5406AA4-0142-4D72-AB2F-BE5C85762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60562"/>
              </p:ext>
            </p:extLst>
          </p:nvPr>
        </p:nvGraphicFramePr>
        <p:xfrm>
          <a:off x="5902332" y="1780154"/>
          <a:ext cx="5760640" cy="301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76" name="Worksheet" r:id="rId5" imgW="10572707" imgH="5533910" progId="Excel.Sheet.12">
                  <p:link updateAutomatic="1"/>
                </p:oleObj>
              </mc:Choice>
              <mc:Fallback>
                <p:oleObj name="Worksheet" r:id="rId5" imgW="10572707" imgH="55339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2332" y="1780154"/>
                        <a:ext cx="5760640" cy="3015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C9ED2C4-04BD-4891-B765-357C50D5AF81}"/>
              </a:ext>
            </a:extLst>
          </p:cNvPr>
          <p:cNvSpPr txBox="1">
            <a:spLocks/>
          </p:cNvSpPr>
          <p:nvPr/>
        </p:nvSpPr>
        <p:spPr>
          <a:xfrm>
            <a:off x="297476" y="1441488"/>
            <a:ext cx="5544616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Gasto Tributário (2006-2019)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- bilhões</a:t>
            </a:r>
            <a:endParaRPr lang="pt-BR" sz="1600" b="1" baseline="30000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2D930A84-62B8-4AB4-A65A-2E66954B959A}"/>
              </a:ext>
            </a:extLst>
          </p:cNvPr>
          <p:cNvSpPr txBox="1"/>
          <p:nvPr/>
        </p:nvSpPr>
        <p:spPr>
          <a:xfrm>
            <a:off x="167950" y="4864081"/>
            <a:ext cx="3672408" cy="3333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000" dirty="0">
                <a:solidFill>
                  <a:srgbClr val="000000"/>
                </a:solidFill>
                <a:latin typeface="Calibri"/>
              </a:rPr>
              <a:t>Fonte</a:t>
            </a:r>
            <a:r>
              <a:rPr lang="pt-BR" sz="1000" b="0" i="0" u="none" strike="noStrik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pt-BR" sz="1000" dirty="0">
                <a:solidFill>
                  <a:srgbClr val="000000"/>
                </a:solidFill>
                <a:latin typeface="Calibri"/>
              </a:rPr>
              <a:t>Receita Federal </a:t>
            </a:r>
            <a:r>
              <a:rPr lang="pt-BR" sz="1000" b="0" i="0" u="none" strike="noStrik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(Março 2019)</a:t>
            </a: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DA23EE54-67CA-496E-8241-484A9A5CF39B}"/>
              </a:ext>
            </a:extLst>
          </p:cNvPr>
          <p:cNvSpPr txBox="1"/>
          <p:nvPr/>
        </p:nvSpPr>
        <p:spPr>
          <a:xfrm>
            <a:off x="6023992" y="4864080"/>
            <a:ext cx="3672408" cy="3333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000" dirty="0">
                <a:solidFill>
                  <a:srgbClr val="000000"/>
                </a:solidFill>
                <a:latin typeface="Calibri"/>
              </a:rPr>
              <a:t>Fonte</a:t>
            </a:r>
            <a:r>
              <a:rPr lang="pt-BR" sz="1000" b="0" i="0" u="none" strike="noStrik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Tesouro Nacional (Setembro 2019)</a:t>
            </a:r>
          </a:p>
        </p:txBody>
      </p:sp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F6B52CDF-574A-489B-984B-1A4009305161}"/>
              </a:ext>
            </a:extLst>
          </p:cNvPr>
          <p:cNvSpPr txBox="1">
            <a:spLocks/>
          </p:cNvSpPr>
          <p:nvPr/>
        </p:nvSpPr>
        <p:spPr>
          <a:xfrm>
            <a:off x="6064212" y="1441488"/>
            <a:ext cx="5544616" cy="33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2950">
              <a:lnSpc>
                <a:spcPct val="90000"/>
              </a:lnSpc>
              <a:spcBef>
                <a:spcPts val="813"/>
              </a:spcBef>
              <a:buClr>
                <a:srgbClr val="44546A">
                  <a:lumMod val="75000"/>
                </a:srgbClr>
              </a:buClr>
              <a:buNone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Despesas com subsídios (2006-2018)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- bilhões</a:t>
            </a:r>
            <a:endParaRPr lang="pt-BR" sz="1400" b="1" baseline="30000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EF592B-6437-46BF-B5F6-B64E2436ADC1}"/>
              </a:ext>
            </a:extLst>
          </p:cNvPr>
          <p:cNvSpPr txBox="1"/>
          <p:nvPr/>
        </p:nvSpPr>
        <p:spPr>
          <a:xfrm>
            <a:off x="385012" y="5589240"/>
            <a:ext cx="1127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O gasto tributário é significativo quando comparado ao esforço para o resultado primário (meta 2019 = 139 bi)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A queda da taxa de juros ajuda na redução das despesas com subsídios que continuam elevados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58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B11F5D-5913-4959-B94A-03A68114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742718"/>
            <a:ext cx="9433048" cy="5782626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D5972D15-E17E-465B-B440-665021D8EDE9}"/>
              </a:ext>
            </a:extLst>
          </p:cNvPr>
          <p:cNvSpPr txBox="1"/>
          <p:nvPr/>
        </p:nvSpPr>
        <p:spPr>
          <a:xfrm>
            <a:off x="8904312" y="6456393"/>
            <a:ext cx="3672408" cy="3333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000" dirty="0">
                <a:solidFill>
                  <a:srgbClr val="000000"/>
                </a:solidFill>
                <a:latin typeface="Calibri"/>
              </a:rPr>
              <a:t>Fonte</a:t>
            </a:r>
            <a:r>
              <a:rPr lang="pt-BR" sz="1000" b="0" i="0" u="none" strike="noStrik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Tesouro Nacional (Setembro 2019)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EBC736-F925-4398-9263-1D2FA7BA79A4}"/>
              </a:ext>
            </a:extLst>
          </p:cNvPr>
          <p:cNvSpPr txBox="1"/>
          <p:nvPr/>
        </p:nvSpPr>
        <p:spPr>
          <a:xfrm>
            <a:off x="57139" y="42324"/>
            <a:ext cx="11007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Despesas Obrigatórias como proporção da Receita Líquida</a:t>
            </a:r>
          </a:p>
          <a:p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2010 a 2018: Anual; 2019: Acumulado em 12 meses até setembro </a:t>
            </a:r>
          </a:p>
        </p:txBody>
      </p:sp>
    </p:spTree>
    <p:extLst>
      <p:ext uri="{BB962C8B-B14F-4D97-AF65-F5344CB8AC3E}">
        <p14:creationId xmlns:p14="http://schemas.microsoft.com/office/powerpoint/2010/main" val="87142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302AF0-9C55-4D23-96CF-05B70B8F3764}"/>
              </a:ext>
            </a:extLst>
          </p:cNvPr>
          <p:cNvSpPr txBox="1"/>
          <p:nvPr/>
        </p:nvSpPr>
        <p:spPr>
          <a:xfrm>
            <a:off x="191344" y="48474"/>
            <a:ext cx="713908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Perspectivas para a dívida pública brasileira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A1F0329-1B5A-46AA-9E18-3D6AE8DBDB72}"/>
              </a:ext>
            </a:extLst>
          </p:cNvPr>
          <p:cNvSpPr/>
          <p:nvPr/>
        </p:nvSpPr>
        <p:spPr>
          <a:xfrm>
            <a:off x="191344" y="6074659"/>
            <a:ext cx="9648080" cy="36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700" b="1" dirty="0">
                <a:solidFill>
                  <a:schemeClr val="tx2"/>
                </a:solidFill>
                <a:latin typeface="Calibri" panose="020F0502020204030204" pitchFamily="34" charset="0"/>
              </a:rPr>
              <a:t>Cenário macroeconômico: reduções recentes da taxa Selic e crescimento de 2,5% a partir de 2021.</a:t>
            </a:r>
            <a:endParaRPr lang="en-US" sz="17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ADAD68E-65F2-4465-A7D6-D02CDF85D326}"/>
              </a:ext>
            </a:extLst>
          </p:cNvPr>
          <p:cNvSpPr/>
          <p:nvPr/>
        </p:nvSpPr>
        <p:spPr>
          <a:xfrm>
            <a:off x="142183" y="6399902"/>
            <a:ext cx="10274297" cy="36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700" b="1" dirty="0">
                <a:solidFill>
                  <a:schemeClr val="tx2"/>
                </a:solidFill>
                <a:latin typeface="Calibri" panose="020F0502020204030204" pitchFamily="34" charset="0"/>
              </a:rPr>
              <a:t>Cenário base em consonância com o teto de gastos e a geração de superávits primários a partir de 2023.</a:t>
            </a:r>
            <a:endParaRPr lang="en-US" sz="17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BB0795B-376B-4B16-B5A5-B8475FEF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849" y="5619950"/>
            <a:ext cx="3272502" cy="4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36" tIns="42836" rIns="42836" bIns="42836">
            <a:spAutoFit/>
          </a:bodyPr>
          <a:lstStyle/>
          <a:p>
            <a:r>
              <a:rPr lang="pt-BR" sz="1200" dirty="0">
                <a:cs typeface="Arial" panose="020B0604020202020204" pitchFamily="34" charset="0"/>
              </a:rPr>
              <a:t>Fonte: Banco Central. Previsão</a:t>
            </a:r>
            <a:r>
              <a:rPr lang="en-US" sz="1200" dirty="0"/>
              <a:t>: Tesouro Nacional </a:t>
            </a:r>
            <a:endParaRPr lang="pt-BR" sz="1200" b="1" dirty="0">
              <a:cs typeface="Arial" panose="020B0604020202020204" pitchFamily="34" charset="0"/>
            </a:endParaRPr>
          </a:p>
          <a:p>
            <a:endParaRPr lang="pt-BR" sz="10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B08CF01-FB84-4D57-9299-07099C061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32" y="890157"/>
            <a:ext cx="79248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2948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26C9C975E3D24E89467AD4316B89C5" ma:contentTypeVersion="0" ma:contentTypeDescription="Crie um novo documento." ma:contentTypeScope="" ma:versionID="49c5a74437f25c39103415f4eb74f9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EE5885-907E-4A99-B1AD-B1A94972D631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D192300-F831-47E2-9EE0-718EF3BB8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0574A8-E781-4C9E-B62D-E274B4A5BB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157998</TotalTime>
  <Words>1989</Words>
  <Application>Microsoft Office PowerPoint</Application>
  <PresentationFormat>Widescreen</PresentationFormat>
  <Paragraphs>272</Paragraphs>
  <Slides>32</Slides>
  <Notes>7</Notes>
  <HiddenSlides>2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18</vt:i4>
      </vt:variant>
      <vt:variant>
        <vt:lpstr>Títulos de slides</vt:lpstr>
      </vt:variant>
      <vt:variant>
        <vt:i4>32</vt:i4>
      </vt:variant>
    </vt:vector>
  </HeadingPairs>
  <TitlesOfParts>
    <vt:vector size="57" baseType="lpstr">
      <vt:lpstr>Arial</vt:lpstr>
      <vt:lpstr>Avenir Black</vt:lpstr>
      <vt:lpstr>Calibri</vt:lpstr>
      <vt:lpstr>Calibri Light</vt:lpstr>
      <vt:lpstr>Trebuchet MS</vt:lpstr>
      <vt:lpstr>Wingdings</vt:lpstr>
      <vt:lpstr>1_Personalizar design</vt:lpstr>
      <vt:lpstr>file:///\\real\Software\Grupos\COGEP\GERIN\3.%20Relacionamento%20Institucional\1.3%20Comunicação\Site%20do%20Tesouro%20Nacional\Kit%20do%20Investidor\Novo%20Kit\Dados\Dados%20Emergentes.xlsx!9.%20Indicador%20de%20Vulnerabilidade!%5bDados%20Emergentes.xlsx%5d9.%20Indicador%20de%20Vulnerabilidade%20Gráfico%201</vt:lpstr>
      <vt:lpstr>file:///\\real\Software\Grupos\COGEP\GERIN\3.%20Relacionamento%20Institucional\1.3%20Comunicação\Site%20do%20Tesouro%20Nacional\Kit%20do%20Investidor\Novo%20Kit\Dados\Dados%20Emergentes.xlsx!2.%20Variação%20da%20Inflação!%5bDados%20Emergentes.xlsx%5d2.%20Variação%20da%20Inflação%20Gráfico%201</vt:lpstr>
      <vt:lpstr>file:///\\real\Software\Grupos\COGEP\GERIN\3.%20Relacionamento%20Institucional\1.3%20Comunicação\Site%20do%20Tesouro%20Nacional\Kit%20do%20Investidor\Dados_Excel\1.Proj_Focus_Macro_v2.xlsm!BP!L5C18:L22C27</vt:lpstr>
      <vt:lpstr>file:///\\real\Software\Grupos\COGEP\GERIN\3.%20Relacionamento%20Institucional\1.3%20Comunicação\Site%20do%20Tesouro%20Nacional\Kit%20do%20Investidor\Novo%20Kit\Dados\Dados%20Emergentes.xlsx!11.%20Pag.%20de%20jur.%20do%20gov.%20%25%20Rec.!%5bDados%20Emergentes.xlsx%5d11.%20Pag.%20de%20jur.%20do%20gov.%20%25%20Rec.%20Gráfico%202</vt:lpstr>
      <vt:lpstr>file:///\\real\Software\Grupos\COGEP\GERIN\3.%20Relacionamento%20Institucional\1.3%20Comunicação\Site%20do%20Tesouro%20Nacional\Kit%20do%20Investidor\Novo%20Kit\Dados\Dados%20Emergentes.xlsx!10.%20DBGG%20%25%20PIB!%5bDados%20Emergentes.xlsx%5d10.%20DBGG%20%25%20PIB%20Gráfico%203</vt:lpstr>
      <vt:lpstr>file:///\\real\Software\Grupos\COGEP\GERIN\3.%20Relacionamento%20Institucional\1.3%20Comunicação\Site%20do%20Tesouro%20Nacional\Kit%20do%20Investidor\Dados_Excel\1.Proj_Focus_Macro_v2.xlsm!PIB!%5b1.Proj_Focus_Macro_v2.xlsm%5dPIB%20Gráfico%201</vt:lpstr>
      <vt:lpstr>file:///\\real\Software\Grupos\COGEP\GERIN\3.%20Relacionamento%20Institucional\1.3%20Comunicação\Site%20do%20Tesouro%20Nacional\Kit%20do%20Investidor\Novo%20Kit\Dados\Dados%20Paulo.xlsx!Gráf.%203!%5bDados%20Paulo.xlsx%5dGráf.%203%20Gráfico%203</vt:lpstr>
      <vt:lpstr>file:///\\real\Software\Grupos\COGEP\GERIN\3.%20Relacionamento%20Institucional\1.3%20Comunicação\Site%20do%20Tesouro%20Nacional\Kit%20do%20Investidor\Novo%20Kit\Dados\Dados%20Paulo.xlsx!Graf.%202!%5bDados%20Paulo.xlsx%5dGraf.%202%20Gráfico%206</vt:lpstr>
      <vt:lpstr>file:///\\real\Software\Grupos\COGEP\GERIN\3.%20Relacionamento%20Institucional\1.3%20Comunicação\Site%20do%20Tesouro%20Nacional\Kit%20do%20Investidor\Novo%20Kit\Dados\Dados%20Paulo.xlsx!Graf.%201!%5bDados%20Paulo.xlsx%5dGraf.%201%20Gráfico%202</vt:lpstr>
      <vt:lpstr>file:///\\real\Software\Grupos\COGEP\GERIN\3.%20Relacionamento%20Institucional\1.3%20Comunicação\Apresentações\2019\Franco\Conacon\Cópia%20de%20Graficos.xlsx!Gastos%20Tributarios!%5bCópia%20de%20Graficos.xlsx%5dGastos%20Tributarios%20Gráfico%201</vt:lpstr>
      <vt:lpstr>file:///\\real\Software\Grupos\COGEP\GERIN\3.%20Relacionamento%20Institucional\1.3%20Comunicação\Apresentações\2019\Franco\Conacon\Cópia%20de%20Graficos.xlsx!Subsídios!%5bCópia%20de%20Graficos.xlsx%5dSubsídios%20Gráfico%201</vt:lpstr>
      <vt:lpstr>file:///\\real\Software\Grupos\COGEP\GERIN\3.%20Relacionamento%20Institucional\1.3%20Comunicação\Site%20do%20Tesouro%20Nacional\Kit%20do%20Investidor\Dados_Excel\Primario%20e%20Nominal.xlsx!Gráf%20Port%20novo</vt:lpstr>
      <vt:lpstr>file:///\\real\Software\Grupos\COGEP\GERIN\3.%20Relacionamento%20Institucional\1.3%20Comunicação\Site%20do%20Tesouro%20Nacional\Kit%20do%20Investidor\Dados_Excel\Resultado%20primario%20-%20Crecimento%20do%20PIB.xlsx!Planilha1!L1C1:L6C11</vt:lpstr>
      <vt:lpstr>file:///\\real\Software\Grupos\COGEP\GERIN\3.%20Relacionamento%20Institucional\1.3%20Comunicação\Site%20do%20Tesouro%20Nacional\Kit%20do%20Investidor\Dados_Excel\4.RMD_dadosKit_Macro.xlsm!PAF_v2!L2C1:L15C7</vt:lpstr>
      <vt:lpstr>file:///\\real\Software\Grupos\COGEP\GERIN\3.%20Relacionamento%20Institucional\1.3%20Comunicação\Apresentações\2019\Franco\São%20Paulo\Cópia%20de%20Anexo_RMD_Set_19.xlsx!4.2!%5bCópia%20de%20Anexo_RMD_Set_19.xlsx%5d4.2%20Gráfico%201</vt:lpstr>
      <vt:lpstr>file:///\\real\Software\Grupos\COGEP\GERIN\3.%20Relacionamento%20Institucional\1.3%20Comunicação\Apresentações\2019\Franco\São%20Paulo\Cópia%20de%20Anexo_RMD_Set_19.xlsx!4.3!%5bCópia%20de%20Anexo_RMD_Set_19.xlsx%5d4.3%20Gráfico%201</vt:lpstr>
      <vt:lpstr>file:///\\real\Software\Grupos\COGEP\GERIN\3.%20Relacionamento%20Institucional\1.3%20Comunicação\Site%20do%20Tesouro%20Nacional\Kit%20do%20Investidor\Dados_Excel\4.RMD_dadosKit_Macro.xlsm!Gráfico7</vt:lpstr>
      <vt:lpstr>file:///\\real\Software\Grupos\COGEP\GERIN\3.%20Relacionamento%20Institucional\1.3%20Comunicação\Site%20do%20Tesouro%20Nacional\Kit%20do%20Investidor\Dados_Excel\4.RMD_dadosKit_Macro.xlsm!Gráfico5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do Investidor - Português</dc:title>
  <dc:creator>STN</dc:creator>
  <cp:lastModifiedBy>Jose Franco Medeiros de Morais</cp:lastModifiedBy>
  <cp:revision>6879</cp:revision>
  <cp:lastPrinted>2017-12-18T19:49:40Z</cp:lastPrinted>
  <dcterms:created xsi:type="dcterms:W3CDTF">2011-05-12T18:21:05Z</dcterms:created>
  <dcterms:modified xsi:type="dcterms:W3CDTF">2019-11-28T13:12:21Z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0x010100AE26C9C975E3D24E89467AD4316B89C5</vt:lpwstr>
  </property>
</Properties>
</file>